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9"/>
  </p:notesMasterIdLst>
  <p:handoutMasterIdLst>
    <p:handoutMasterId r:id="rId50"/>
  </p:handoutMasterIdLst>
  <p:sldIdLst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303" r:id="rId40"/>
    <p:sldId id="295" r:id="rId41"/>
    <p:sldId id="296" r:id="rId42"/>
    <p:sldId id="297" r:id="rId43"/>
    <p:sldId id="298" r:id="rId44"/>
    <p:sldId id="299" r:id="rId45"/>
    <p:sldId id="302" r:id="rId46"/>
    <p:sldId id="300" r:id="rId47"/>
    <p:sldId id="301" r:id="rId48"/>
  </p:sldIdLst>
  <p:sldSz cx="9144000" cy="6858000" type="screen4x3"/>
  <p:notesSz cx="6858000" cy="9144000"/>
  <p:defaultTextStyle>
    <a:defPPr>
      <a:defRPr lang="fr-FR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CC0000"/>
    <a:srgbClr val="008000"/>
    <a:srgbClr val="4D4D4D"/>
    <a:srgbClr val="5F5F5F"/>
    <a:srgbClr val="003A78"/>
    <a:srgbClr val="00218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126" autoAdjust="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-114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1F1039-AECB-4BAD-83F2-9435A402D232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880BE1C1-0373-4428-BBBC-07C6D8618CD0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F05558-CA70-4149-ADBA-E8A879C46788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3C8D4157-8CE1-4E34-B9D1-27CA95DFE5BC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4915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527AF29-AE4D-43CE-95EC-5A09D1F2EDCF}" type="slidenum">
              <a:rPr lang="fr-FR" altLang="pl-PL"/>
              <a:pPr/>
              <a:t>23</a:t>
            </a:fld>
            <a:endParaRPr lang="fr-FR" alt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8F3658B-DA7C-4A9D-A91E-3E652FF65F5E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38CD96C-6508-4E4A-B70D-A31A5D430572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22AD2E7-764E-4723-8AA1-14CF79FA3BBC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39D1150D-AB12-432D-BE73-773D94543F57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322159A-3C83-4BB6-8A32-D4986743F4EF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1A8BC591-EFE6-475E-A048-5F86C5A40ABF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DD73441-4201-4297-B8F7-CB0B1C2433D9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00C8E017-6856-4387-A713-6826998C42AB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925D89F-9A89-41BB-A9B7-328C3BBF13EB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C8B631B9-BD16-4577-8AF9-2E616335DEA3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EA521A9-BE6B-4C96-A0D5-07DB1D7EAFA5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0763AAEC-88C3-460A-B08A-080F9D0D54CC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9D1FBA8-0B9C-4754-9AF5-D7686584F63F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6E3BD3A8-3B23-42C9-831C-87555B4E58C7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A798AB7-25FD-4F95-8F01-04CF422A1671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30C56A9D-EF29-4DB5-A207-2E3930E88816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AF217C-E18F-4E85-9BBD-60CC5E10B8B6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68C9D28B-6C71-4C7A-9BC7-4DBF032417C9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4E7C93E-CC3F-4398-AB01-791349199F8F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744F4C5B-4A12-433C-A0E9-F3A6D0616D66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EDD05B-D394-4CAD-B823-D92D54504171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4AF43B09-81C7-411D-8A4C-D116A3EF04C3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A66133-57D6-4DD0-87CE-CC7BBD9B8BEC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F0C19E63-FCB2-4FCB-969F-8AA365B7A3CA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70E16-ED2B-454C-A773-E489DB7D9341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1EEC83A4-1544-4536-B2FC-B5B05EC1569A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533560-B8EA-4395-9106-CFFA7ED3636C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>
                <a:latin typeface="Calibri" pitchFamily="34" charset="0"/>
              </a:defRPr>
            </a:lvl1pPr>
          </a:lstStyle>
          <a:p>
            <a:fld id="{A8B1780B-03F7-48D4-AE17-FDE0DB46F7D1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37BFF8E-AFDB-42F3-A497-DA2CCC67ED1F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ACC48954-F43B-45A9-8316-9FBEE63E920D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B1CEBF23-BD82-4BAB-A3DE-7D788DE9F4ED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E5B0F388-447E-40F4-A9A7-8C6D0F658DB2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B1775FD-F57A-4CC6-86F0-D34837CEE813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779AC73E-1660-4596-A3B2-85FAB9A0EF5B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0C8B8B1-CD3D-45C0-8536-439CF16D3673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213C4E5-8DA1-414C-83B8-5C220D5075A2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B7EBC24-8836-4A25-AB16-6BF1E147EEF4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0926C1F7-0B55-4A09-8EC9-B14D25631E64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EEDE4BB5-F383-4F52-B4E7-AAC304F583C2}" type="datetimeFigureOut">
              <a:rPr lang="fr-FR"/>
              <a:pPr>
                <a:defRPr/>
              </a:pPr>
              <a:t>18/12/2015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fld id="{5428BAF9-67DC-49C2-BC9F-B7A2E2C25A88}" type="slidenum">
              <a:rPr lang="fr-FR" altLang="pl-PL"/>
              <a:pPr/>
              <a:t>‹#›</a:t>
            </a:fld>
            <a:endParaRPr lang="fr-FR" alt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em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 11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Image 1" descr="LogosEEAgrantsNORWAYgrants_CMJN.em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019800" y="188913"/>
            <a:ext cx="1690688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17" r:id="rId1"/>
    <p:sldLayoutId id="2147484019" r:id="rId2"/>
    <p:sldLayoutId id="2147484018" r:id="rId3"/>
    <p:sldLayoutId id="2147484020" r:id="rId4"/>
    <p:sldLayoutId id="2147484021" r:id="rId5"/>
    <p:sldLayoutId id="2147484022" r:id="rId6"/>
    <p:sldLayoutId id="2147484023" r:id="rId7"/>
    <p:sldLayoutId id="2147484024" r:id="rId8"/>
    <p:sldLayoutId id="2147484025" r:id="rId9"/>
    <p:sldLayoutId id="2147484026" r:id="rId10"/>
    <p:sldLayoutId id="214748402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age 1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Image 10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Image 5" descr="LogosEEAgrantsNORWAYgrants_CMJN.emf"/>
          <p:cNvPicPr>
            <a:picLocks noChangeAspect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35013" y="447675"/>
            <a:ext cx="2497137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36600" y="2733675"/>
            <a:ext cx="4740275" cy="147002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pl-PL" altLang="pl-PL" sz="3200" b="1" smtClean="0">
              <a:solidFill>
                <a:srgbClr val="4D4D4D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4772025" y="3697288"/>
            <a:ext cx="4102100" cy="16033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endParaRPr lang="pl-PL" altLang="pl-PL" b="1" dirty="0" smtClean="0"/>
          </a:p>
          <a:p>
            <a:pPr algn="ctr">
              <a:defRPr/>
            </a:pPr>
            <a:r>
              <a:rPr lang="pl-PL" altLang="pl-PL" b="1" dirty="0" smtClean="0"/>
              <a:t>Wyniki konkursów</a:t>
            </a:r>
          </a:p>
          <a:p>
            <a:pPr algn="ctr">
              <a:defRPr/>
            </a:pPr>
            <a:r>
              <a:rPr lang="pl-PL" altLang="pl-PL" b="1" dirty="0" smtClean="0"/>
              <a:t>„Bioróżnorodność wokół nas” oraz                                                     „Żyj, poznawaj, rozwijaj się – chroń bioróżnorodność”</a:t>
            </a:r>
          </a:p>
          <a:p>
            <a:pPr algn="ctr">
              <a:defRPr/>
            </a:pPr>
            <a:endParaRPr lang="pl-PL" altLang="pl-PL" sz="3200" b="1" dirty="0" smtClean="0"/>
          </a:p>
        </p:txBody>
      </p:sp>
      <p:pic>
        <p:nvPicPr>
          <p:cNvPr id="25604" name="Picture 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138" y="0"/>
            <a:ext cx="6672262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re 1"/>
          <p:cNvSpPr txBox="1">
            <a:spLocks/>
          </p:cNvSpPr>
          <p:nvPr/>
        </p:nvSpPr>
        <p:spPr>
          <a:xfrm>
            <a:off x="4164013" y="2073275"/>
            <a:ext cx="4710112" cy="115887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b="1" smtClean="0"/>
              <a:t>„Ochrona różnorodności biologicznej                i ekosystemów na terenie Dorzecza Parsęty poprzez edukację dzieci                          i młodzieży”</a:t>
            </a:r>
            <a:endParaRPr lang="fr-FR" altLang="pl-PL" b="1" smtClean="0">
              <a:solidFill>
                <a:srgbClr val="404040"/>
              </a:solidFill>
            </a:endParaRPr>
          </a:p>
        </p:txBody>
      </p:sp>
      <p:sp>
        <p:nvSpPr>
          <p:cNvPr id="4" name="Titre 1"/>
          <p:cNvSpPr txBox="1">
            <a:spLocks/>
          </p:cNvSpPr>
          <p:nvPr/>
        </p:nvSpPr>
        <p:spPr bwMode="auto">
          <a:xfrm flipV="1">
            <a:off x="3981450" y="4589463"/>
            <a:ext cx="5108575" cy="444500"/>
          </a:xfrm>
          <a:prstGeom prst="rect">
            <a:avLst/>
          </a:prstGeom>
          <a:noFill/>
          <a:ln>
            <a:noFill/>
          </a:ln>
          <a:effectLst>
            <a:outerShdw blurRad="76200"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b="1" smtClean="0">
              <a:solidFill>
                <a:srgbClr val="404040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 flipV="1">
            <a:off x="3981450" y="4589463"/>
            <a:ext cx="5108575" cy="444500"/>
          </a:xfrm>
          <a:prstGeom prst="rect">
            <a:avLst/>
          </a:prstGeom>
          <a:noFill/>
          <a:ln>
            <a:noFill/>
          </a:ln>
          <a:effectLst>
            <a:outerShdw blurRad="76200" sy="23000" kx="1199993" algn="br" rotWithShape="0">
              <a:srgbClr val="000000">
                <a:alpha val="2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l-PL" altLang="pl-PL" b="1" smtClean="0">
              <a:solidFill>
                <a:srgbClr val="40404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354513" y="6022975"/>
            <a:ext cx="4735512" cy="4429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l-PL" altLang="pl-PL" smtClean="0"/>
              <a:t>Karlino, 18.12.2015 r.</a:t>
            </a:r>
          </a:p>
          <a:p>
            <a:pPr algn="ctr" eaLnBrk="1" hangingPunct="1">
              <a:defRPr/>
            </a:pPr>
            <a:endParaRPr lang="fr-FR" altLang="pl-PL" smtClean="0">
              <a:solidFill>
                <a:srgbClr val="404040"/>
              </a:solidFill>
              <a:latin typeface="Verdana" panose="020B0604030504040204" pitchFamily="34" charset="0"/>
            </a:endParaRPr>
          </a:p>
        </p:txBody>
      </p:sp>
      <p:pic>
        <p:nvPicPr>
          <p:cNvPr id="25609" name="Picture 11" descr="I miejsce_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1765300"/>
            <a:ext cx="3222625" cy="230028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I miejsce_E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105150"/>
            <a:ext cx="2520950" cy="21955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 descr="I miejsce_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88" y="4791075"/>
            <a:ext cx="2449512" cy="1836738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48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506413" y="1177925"/>
            <a:ext cx="82645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4900613" y="2363788"/>
            <a:ext cx="375443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IV miejsce w </a:t>
            </a:r>
            <a:r>
              <a:rPr lang="pl-PL" altLang="pl-PL" sz="2000"/>
              <a:t>najmłodszej kategorii wiekowej zajęła </a:t>
            </a:r>
            <a:r>
              <a:rPr lang="pl-PL" altLang="pl-PL" sz="2000" b="1"/>
              <a:t>Nikola Pączek </a:t>
            </a:r>
          </a:p>
          <a:p>
            <a:r>
              <a:rPr lang="pl-PL" altLang="pl-PL" sz="2000"/>
              <a:t>ze Szkoły Podstawowej                  im. Marii Konopnickiej                     w Ustroniu Morskim  </a:t>
            </a:r>
          </a:p>
          <a:p>
            <a:r>
              <a:rPr lang="pl-PL" altLang="pl-PL" sz="2000"/>
              <a:t>za zdjęcie pn. „Dostojna czapla” </a:t>
            </a:r>
          </a:p>
        </p:txBody>
      </p:sp>
      <p:pic>
        <p:nvPicPr>
          <p:cNvPr id="34822" name="Picture 7" descr="IV miejsce_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963" y="2154238"/>
            <a:ext cx="4064000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584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506413" y="1177925"/>
            <a:ext cx="8193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5521325" y="2363788"/>
            <a:ext cx="3284538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III miejsce </a:t>
            </a:r>
            <a:r>
              <a:rPr lang="pl-PL" altLang="pl-PL" sz="2000"/>
              <a:t>zajął </a:t>
            </a:r>
          </a:p>
          <a:p>
            <a:r>
              <a:rPr lang="pl-PL" altLang="pl-PL" sz="2000" b="1"/>
              <a:t>Mateusz Jurek </a:t>
            </a:r>
          </a:p>
          <a:p>
            <a:r>
              <a:rPr lang="pl-PL" altLang="pl-PL" sz="2000"/>
              <a:t>ze Szkoły Podstawowej  </a:t>
            </a:r>
          </a:p>
          <a:p>
            <a:r>
              <a:rPr lang="pl-PL" altLang="pl-PL" sz="2000"/>
              <a:t>nr 1 w Koszalinie </a:t>
            </a:r>
          </a:p>
          <a:p>
            <a:r>
              <a:rPr lang="pl-PL" altLang="pl-PL" sz="2000"/>
              <a:t>za zdjęcie pn. „Ciekawski rudzielec” </a:t>
            </a:r>
          </a:p>
        </p:txBody>
      </p:sp>
      <p:pic>
        <p:nvPicPr>
          <p:cNvPr id="35846" name="Picture 7" descr="III miejsc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85963"/>
            <a:ext cx="454342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506413" y="1177925"/>
            <a:ext cx="8247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468938" y="2363788"/>
            <a:ext cx="32131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 miejsce </a:t>
            </a:r>
            <a:r>
              <a:rPr lang="pl-PL" altLang="pl-PL" sz="2000"/>
              <a:t>zajął </a:t>
            </a:r>
          </a:p>
          <a:p>
            <a:r>
              <a:rPr lang="pl-PL" altLang="pl-PL" sz="2000" b="1"/>
              <a:t>Kirił Palyonko </a:t>
            </a:r>
          </a:p>
          <a:p>
            <a:r>
              <a:rPr lang="pl-PL" altLang="pl-PL" sz="2000"/>
              <a:t>ze Szkoły Podstawowej im. Jana Brzechwy                    w Rogowie</a:t>
            </a:r>
          </a:p>
          <a:p>
            <a:r>
              <a:rPr lang="pl-PL" altLang="pl-PL" sz="2000"/>
              <a:t>za zdjęcie pn. </a:t>
            </a:r>
            <a:r>
              <a:rPr lang="pl-PL" altLang="pl-PL" sz="2000" b="1"/>
              <a:t>„ </a:t>
            </a:r>
            <a:r>
              <a:rPr lang="pl-PL" altLang="pl-PL" sz="2000"/>
              <a:t>Gruszka”</a:t>
            </a:r>
          </a:p>
        </p:txBody>
      </p:sp>
      <p:pic>
        <p:nvPicPr>
          <p:cNvPr id="36870" name="Picture 7" descr="II miejsce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0413" y="1898650"/>
            <a:ext cx="455453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06413" y="1177925"/>
            <a:ext cx="8212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770563" y="2363788"/>
            <a:ext cx="305435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 miejsce </a:t>
            </a:r>
            <a:r>
              <a:rPr lang="pl-PL" altLang="pl-PL" sz="2000"/>
              <a:t>zajęła </a:t>
            </a:r>
          </a:p>
          <a:p>
            <a:r>
              <a:rPr lang="pl-PL" altLang="pl-PL" sz="2000" b="1"/>
              <a:t>Hania Kołodziej </a:t>
            </a:r>
          </a:p>
          <a:p>
            <a:r>
              <a:rPr lang="pl-PL" altLang="pl-PL" sz="2000"/>
              <a:t>ze Szkoły Podstawowej nr 4 im. Mikołaja Kopernika w Białogardzie za zdjęcie pn. „Kosy” </a:t>
            </a:r>
          </a:p>
          <a:p>
            <a:r>
              <a:rPr lang="pl-PL" altLang="pl-PL"/>
              <a:t> </a:t>
            </a:r>
          </a:p>
        </p:txBody>
      </p:sp>
      <p:pic>
        <p:nvPicPr>
          <p:cNvPr id="37894" name="Picture 7" descr="I miejsce_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688" y="1778000"/>
            <a:ext cx="52451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ZoneTexte 8"/>
          <p:cNvSpPr txBox="1">
            <a:spLocks noChangeArrowheads="1"/>
          </p:cNvSpPr>
          <p:nvPr/>
        </p:nvSpPr>
        <p:spPr bwMode="auto">
          <a:xfrm>
            <a:off x="60325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506413" y="1177925"/>
            <a:ext cx="82565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38919" name="Rectangle 9"/>
          <p:cNvSpPr>
            <a:spLocks noChangeArrowheads="1"/>
          </p:cNvSpPr>
          <p:nvPr/>
        </p:nvSpPr>
        <p:spPr bwMode="auto">
          <a:xfrm>
            <a:off x="5665788" y="2706688"/>
            <a:ext cx="309721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pl-PL" altLang="pl-PL" sz="2000" b="1"/>
              <a:t>Wyróżnienie</a:t>
            </a:r>
            <a:r>
              <a:rPr lang="pl-PL" altLang="pl-PL" sz="2000"/>
              <a:t> zostało przyznane </a:t>
            </a:r>
          </a:p>
          <a:p>
            <a:pPr defTabSz="914400"/>
            <a:r>
              <a:rPr lang="pl-PL" altLang="pl-PL" sz="2000" b="1"/>
              <a:t>Martynie Smaruj </a:t>
            </a:r>
          </a:p>
          <a:p>
            <a:pPr defTabSz="914400"/>
            <a:r>
              <a:rPr lang="pl-PL" altLang="pl-PL" sz="2000"/>
              <a:t>ze Szkoły Podstawowej nr 4 im. Bohaterów I Armii Wojska Polskiego                    w Kołobrzegu </a:t>
            </a:r>
          </a:p>
          <a:p>
            <a:pPr defTabSz="914400"/>
            <a:r>
              <a:rPr lang="pl-PL" altLang="pl-PL" sz="2000"/>
              <a:t>za zdjęcie pn. „Czyżyk” </a:t>
            </a:r>
          </a:p>
        </p:txBody>
      </p:sp>
      <p:pic>
        <p:nvPicPr>
          <p:cNvPr id="38920" name="Picture 10" descr="Wyróżnieni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913" y="2190750"/>
            <a:ext cx="4841875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99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506413" y="1177925"/>
            <a:ext cx="822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5805488" y="2782888"/>
            <a:ext cx="29305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 </a:t>
            </a:r>
          </a:p>
          <a:p>
            <a:r>
              <a:rPr lang="pl-PL" altLang="pl-PL" sz="2000" b="1"/>
              <a:t>Marice Stasik </a:t>
            </a:r>
          </a:p>
          <a:p>
            <a:r>
              <a:rPr lang="pl-PL" altLang="pl-PL" sz="2000"/>
              <a:t>ze Szkoły Podstawowej im. Henryka Sienkiewicza w Bobolicach </a:t>
            </a:r>
          </a:p>
          <a:p>
            <a:r>
              <a:rPr lang="pl-PL" altLang="pl-PL" sz="2000"/>
              <a:t>za zdjęcie pn. „Kukułka” </a:t>
            </a:r>
          </a:p>
        </p:txBody>
      </p:sp>
      <p:pic>
        <p:nvPicPr>
          <p:cNvPr id="39944" name="Picture 9" descr="Wyróżnieni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8800"/>
            <a:ext cx="4751388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09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506413" y="1177925"/>
            <a:ext cx="8247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5370513" y="2489200"/>
            <a:ext cx="33829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otrzymuje </a:t>
            </a:r>
            <a:r>
              <a:rPr lang="pl-PL" altLang="pl-PL" sz="2000" b="1"/>
              <a:t>Weronika Rudnik </a:t>
            </a:r>
          </a:p>
          <a:p>
            <a:r>
              <a:rPr lang="pl-PL" altLang="pl-PL" sz="2000"/>
              <a:t>ze Szkoły Podstawowej               z Oddziałami Integracyjnymi                         w Gościnie </a:t>
            </a:r>
          </a:p>
          <a:p>
            <a:r>
              <a:rPr lang="pl-PL" altLang="pl-PL" sz="2000"/>
              <a:t>za zdjęcie pn. „Najstarszy dąb w Polsce – Bolesław”  </a:t>
            </a:r>
          </a:p>
        </p:txBody>
      </p:sp>
      <p:pic>
        <p:nvPicPr>
          <p:cNvPr id="40968" name="Picture 9" descr="Wyróżnienie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675" y="1754188"/>
            <a:ext cx="4491038" cy="410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506413" y="1177925"/>
            <a:ext cx="8362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5184775" y="2262188"/>
            <a:ext cx="34972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 </a:t>
            </a:r>
          </a:p>
          <a:p>
            <a:r>
              <a:rPr lang="pl-PL" altLang="pl-PL" sz="2000" b="1"/>
              <a:t>Gai Sobocińskiej </a:t>
            </a:r>
          </a:p>
          <a:p>
            <a:r>
              <a:rPr lang="pl-PL" altLang="pl-PL" sz="2000"/>
              <a:t>ze Szkoły Podstawowej nr 4 im. Bohaterów I Armii Wojska Polskiego w Kołobrzegu </a:t>
            </a:r>
          </a:p>
          <a:p>
            <a:r>
              <a:rPr lang="pl-PL" altLang="pl-PL" sz="2000"/>
              <a:t>za zdjęcie pn. „Orzechówka zwyczajna” </a:t>
            </a:r>
          </a:p>
        </p:txBody>
      </p:sp>
      <p:pic>
        <p:nvPicPr>
          <p:cNvPr id="41992" name="Picture 9" descr="Wyróżnienie_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4063" y="1905000"/>
            <a:ext cx="4237037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30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506413" y="1177925"/>
            <a:ext cx="82819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5788025" y="2570163"/>
            <a:ext cx="300037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 </a:t>
            </a:r>
          </a:p>
          <a:p>
            <a:r>
              <a:rPr lang="pl-PL" altLang="pl-PL" sz="2000" b="1"/>
              <a:t>Kamilowi Wilk </a:t>
            </a:r>
          </a:p>
          <a:p>
            <a:r>
              <a:rPr lang="pl-PL" altLang="pl-PL" sz="2000"/>
              <a:t>ze Szkoły Podstawowej nr 3 im. Marynarzy Polskich w Kołobrzegu za zdjęcie pn. „Kaczy bieg” </a:t>
            </a:r>
          </a:p>
        </p:txBody>
      </p:sp>
      <p:pic>
        <p:nvPicPr>
          <p:cNvPr id="43016" name="Picture 9" descr="Wyróżnienie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41525"/>
            <a:ext cx="475138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40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506413" y="1177925"/>
            <a:ext cx="83185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326063" y="2244725"/>
            <a:ext cx="33655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 </a:t>
            </a:r>
          </a:p>
          <a:p>
            <a:r>
              <a:rPr lang="pl-PL" altLang="pl-PL" sz="2000" b="1"/>
              <a:t>Juli Przytockiej </a:t>
            </a:r>
          </a:p>
          <a:p>
            <a:r>
              <a:rPr lang="pl-PL" altLang="pl-PL" sz="2000"/>
              <a:t>z Zespołu Szkół im. Noblistów Polskich w Siemyślu </a:t>
            </a:r>
          </a:p>
          <a:p>
            <a:r>
              <a:rPr lang="pl-PL" altLang="pl-PL" sz="2000"/>
              <a:t>za zdjęcie pn. „Ptasi przedstawiciel” </a:t>
            </a:r>
          </a:p>
        </p:txBody>
      </p:sp>
      <p:pic>
        <p:nvPicPr>
          <p:cNvPr id="44040" name="Picture 9" descr="Wyróżnienie_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35150"/>
            <a:ext cx="4291013" cy="3605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ZoneTexte 8"/>
          <p:cNvSpPr txBox="1">
            <a:spLocks noChangeArrowheads="1"/>
          </p:cNvSpPr>
          <p:nvPr/>
        </p:nvSpPr>
        <p:spPr bwMode="auto">
          <a:xfrm>
            <a:off x="744538" y="1577975"/>
            <a:ext cx="7299325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pl-PL" altLang="pl-PL" sz="2400" b="1"/>
              <a:t>Projekt </a:t>
            </a:r>
          </a:p>
          <a:p>
            <a:pPr marL="342900" indent="-342900" algn="ctr"/>
            <a:r>
              <a:rPr lang="pl-PL" altLang="pl-PL" sz="2400" b="1">
                <a:solidFill>
                  <a:srgbClr val="FF0000"/>
                </a:solidFill>
              </a:rPr>
              <a:t>„Ochrona różnorodności biologicznej                             i ekosystemów na terenie Dorzecza Parsęty poprzez edukację dzieci i młodzieży”  </a:t>
            </a:r>
          </a:p>
          <a:p>
            <a:pPr marL="342900" indent="-342900" algn="ctr"/>
            <a:r>
              <a:rPr lang="pl-PL" altLang="pl-PL" sz="2400"/>
              <a:t>zakładał przeprowadzenie dwóch konkursów.  </a:t>
            </a:r>
          </a:p>
          <a:p>
            <a:pPr marL="342900" indent="-342900" algn="ctr"/>
            <a:r>
              <a:rPr lang="pl-PL" altLang="pl-PL" sz="2400" b="1"/>
              <a:t>Jeden fotograficzny pn. </a:t>
            </a:r>
            <a:r>
              <a:rPr lang="pl-PL" altLang="pl-PL" sz="2400" b="1" i="1"/>
              <a:t>„Bioróżnorodność wokół nas” skierowany został do uczniów szkół podstawowych i gimnazjum, </a:t>
            </a:r>
          </a:p>
          <a:p>
            <a:pPr marL="342900" indent="-342900" algn="ctr"/>
            <a:r>
              <a:rPr lang="pl-PL" altLang="pl-PL" sz="2400" b="1" i="1"/>
              <a:t>drugi do nauczycieli na najlepszy scenariusz zajęć z wykorzystaniem elementów bioróżnorodności „Żyj, poznawaj, rozwijaj się – chroń bioróżnorodność”</a:t>
            </a:r>
            <a:endParaRPr lang="fr-FR" altLang="pl-PL" sz="2400"/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506413" y="1177925"/>
            <a:ext cx="8326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5665788" y="2543175"/>
            <a:ext cx="30607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IV miejscem </a:t>
            </a:r>
            <a:r>
              <a:rPr lang="pl-PL" altLang="pl-PL" sz="2000"/>
              <a:t>w tej kategorii została nagrodzona </a:t>
            </a:r>
          </a:p>
          <a:p>
            <a:r>
              <a:rPr lang="pl-PL" altLang="pl-PL" sz="2000" b="1"/>
              <a:t>Emilia Jensen </a:t>
            </a:r>
          </a:p>
          <a:p>
            <a:r>
              <a:rPr lang="pl-PL" altLang="pl-PL" sz="2000"/>
              <a:t>ze Szkoły Podstawowej w Daszewie </a:t>
            </a:r>
          </a:p>
          <a:p>
            <a:r>
              <a:rPr lang="pl-PL" altLang="pl-PL" sz="2000"/>
              <a:t>za zdjęcie pn. „Ważka” </a:t>
            </a:r>
          </a:p>
        </p:txBody>
      </p:sp>
      <p:pic>
        <p:nvPicPr>
          <p:cNvPr id="45064" name="Picture 9" descr="IV miejsce_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038350"/>
            <a:ext cx="4260850" cy="32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506413" y="1177925"/>
            <a:ext cx="82994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5665788" y="2543175"/>
            <a:ext cx="30162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III miejsce </a:t>
            </a:r>
            <a:r>
              <a:rPr lang="pl-PL" altLang="pl-PL" sz="2000"/>
              <a:t>otrzymuje </a:t>
            </a:r>
            <a:r>
              <a:rPr lang="pl-PL" altLang="pl-PL" sz="2000" b="1"/>
              <a:t>Szymon Wołodkowicz </a:t>
            </a:r>
            <a:r>
              <a:rPr lang="pl-PL" altLang="pl-PL" sz="2000"/>
              <a:t>ze Szkoły Podstawowej w Szczecinku </a:t>
            </a:r>
          </a:p>
          <a:p>
            <a:r>
              <a:rPr lang="pl-PL" altLang="pl-PL" sz="2000"/>
              <a:t>za zdjęcie pn. „Mewa”  </a:t>
            </a:r>
          </a:p>
        </p:txBody>
      </p:sp>
      <p:pic>
        <p:nvPicPr>
          <p:cNvPr id="46088" name="Picture 9" descr="III miejsce_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400" y="1822450"/>
            <a:ext cx="48482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506413" y="1177925"/>
            <a:ext cx="8247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710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318125" y="2543175"/>
            <a:ext cx="343535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 miejscem </a:t>
            </a:r>
            <a:r>
              <a:rPr lang="pl-PL" altLang="pl-PL" sz="2000"/>
              <a:t>zostało nagrodzone zdjęcie               pn. „Wróbel” (a raczej Mazurek </a:t>
            </a:r>
            <a:r>
              <a:rPr lang="pl-PL" altLang="pl-PL" sz="2000">
                <a:sym typeface="Wingdings" pitchFamily="2" charset="2"/>
              </a:rPr>
              <a:t></a:t>
            </a:r>
            <a:r>
              <a:rPr lang="pl-PL" altLang="pl-PL" sz="2000"/>
              <a:t>) wykonane   </a:t>
            </a:r>
            <a:r>
              <a:rPr lang="pl-PL" altLang="pl-PL" sz="2000" b="1"/>
              <a:t> </a:t>
            </a:r>
            <a:r>
              <a:rPr lang="pl-PL" altLang="pl-PL" sz="2000"/>
              <a:t>przez </a:t>
            </a:r>
          </a:p>
          <a:p>
            <a:r>
              <a:rPr lang="pl-PL" altLang="pl-PL" sz="2000" b="1"/>
              <a:t>Wanessę Bartoszuk</a:t>
            </a:r>
            <a:r>
              <a:rPr lang="pl-PL" altLang="pl-PL" sz="2000"/>
              <a:t> </a:t>
            </a:r>
          </a:p>
          <a:p>
            <a:r>
              <a:rPr lang="pl-PL" altLang="pl-PL" sz="2000"/>
              <a:t>ze Szkoły Podstawowej w Kołobrzegu</a:t>
            </a:r>
          </a:p>
        </p:txBody>
      </p:sp>
      <p:pic>
        <p:nvPicPr>
          <p:cNvPr id="47112" name="Picture 9" descr="II miejsce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187575"/>
            <a:ext cx="4210050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506413" y="1177925"/>
            <a:ext cx="8274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IV-VI szkoły podstawowej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414963" y="2684463"/>
            <a:ext cx="33655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 miejsce </a:t>
            </a:r>
            <a:r>
              <a:rPr lang="pl-PL" altLang="pl-PL" sz="2000"/>
              <a:t>w kategorii IV-VII klasa otrzymuje </a:t>
            </a:r>
          </a:p>
          <a:p>
            <a:r>
              <a:rPr lang="pl-PL" altLang="pl-PL" sz="2000" b="1"/>
              <a:t>Eliza Seweryn </a:t>
            </a:r>
          </a:p>
          <a:p>
            <a:r>
              <a:rPr lang="pl-PL" altLang="pl-PL" sz="2000"/>
              <a:t>ze Szkoły Podstawowej im. Kazimierza Górskiego w Lejkowie </a:t>
            </a:r>
          </a:p>
          <a:p>
            <a:r>
              <a:rPr lang="pl-PL" altLang="pl-PL" sz="2000"/>
              <a:t>za zdjęcie pn. „Start zmorsznika”   </a:t>
            </a:r>
          </a:p>
        </p:txBody>
      </p:sp>
      <p:pic>
        <p:nvPicPr>
          <p:cNvPr id="48136" name="Picture 9" descr="I miejsce_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413" y="1766888"/>
            <a:ext cx="4840287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0183" name="Rectangle 7"/>
          <p:cNvSpPr>
            <a:spLocks noChangeArrowheads="1"/>
          </p:cNvSpPr>
          <p:nvPr/>
        </p:nvSpPr>
        <p:spPr bwMode="auto">
          <a:xfrm>
            <a:off x="5432425" y="2895600"/>
            <a:ext cx="332105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Wyróżnienie </a:t>
            </a:r>
            <a:r>
              <a:rPr lang="pl-PL" altLang="pl-PL"/>
              <a:t>otrzymuje </a:t>
            </a:r>
            <a:r>
              <a:rPr lang="pl-PL" altLang="pl-PL" b="1"/>
              <a:t>Kamilla Anuszkiewicz              </a:t>
            </a:r>
            <a:r>
              <a:rPr lang="pl-PL" altLang="pl-PL"/>
              <a:t>z Gimnazjum nr 1 z Oddziałami Integracyjnymi im. Bolesława Chrobrego  w Kołobrzegu </a:t>
            </a:r>
          </a:p>
          <a:p>
            <a:r>
              <a:rPr lang="pl-PL" altLang="pl-PL"/>
              <a:t>za zdjęcie pn. „Drzewo pokryte zieloną kołdrą”   </a:t>
            </a:r>
          </a:p>
        </p:txBody>
      </p:sp>
      <p:pic>
        <p:nvPicPr>
          <p:cNvPr id="50184" name="Picture 9" descr="Wyróżnienie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092325"/>
            <a:ext cx="4400550" cy="397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120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5246688" y="2895600"/>
            <a:ext cx="3400425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 </a:t>
            </a:r>
            <a:r>
              <a:rPr lang="pl-PL" altLang="pl-PL" sz="2000"/>
              <a:t>otrzymuje </a:t>
            </a:r>
          </a:p>
          <a:p>
            <a:r>
              <a:rPr lang="pl-PL" altLang="pl-PL" sz="2000" b="1"/>
              <a:t>Miłosz Krella </a:t>
            </a:r>
          </a:p>
          <a:p>
            <a:r>
              <a:rPr lang="pl-PL" altLang="pl-PL" sz="2000"/>
              <a:t>z Gimnazjum w Czaplinku </a:t>
            </a:r>
          </a:p>
          <a:p>
            <a:r>
              <a:rPr lang="pl-PL" altLang="pl-PL" sz="2000"/>
              <a:t>za zdjęcie pn. „Bocian”   </a:t>
            </a:r>
          </a:p>
        </p:txBody>
      </p:sp>
      <p:pic>
        <p:nvPicPr>
          <p:cNvPr id="51208" name="Picture 9" descr="Wyróżnieni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020888"/>
            <a:ext cx="4400550" cy="329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22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28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222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223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2231" name="Rectangle 7"/>
          <p:cNvSpPr>
            <a:spLocks noChangeArrowheads="1"/>
          </p:cNvSpPr>
          <p:nvPr/>
        </p:nvSpPr>
        <p:spPr bwMode="auto">
          <a:xfrm>
            <a:off x="5681663" y="2895600"/>
            <a:ext cx="30622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 </a:t>
            </a:r>
            <a:r>
              <a:rPr lang="pl-PL" altLang="pl-PL" sz="2000"/>
              <a:t>otrzymuje </a:t>
            </a:r>
            <a:r>
              <a:rPr lang="pl-PL" altLang="pl-PL" sz="2000" b="1"/>
              <a:t>Miłosz Osuch </a:t>
            </a:r>
          </a:p>
          <a:p>
            <a:r>
              <a:rPr lang="pl-PL" altLang="pl-PL" sz="2000"/>
              <a:t>z Zespołu Szkół w Barwicach </a:t>
            </a:r>
          </a:p>
          <a:p>
            <a:r>
              <a:rPr lang="pl-PL" altLang="pl-PL" sz="2000"/>
              <a:t>za zdjęcie pn. „Paź królowej”   </a:t>
            </a:r>
          </a:p>
        </p:txBody>
      </p:sp>
      <p:pic>
        <p:nvPicPr>
          <p:cNvPr id="52232" name="Picture 9" descr="Wyróżnieni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2071688"/>
            <a:ext cx="50434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5513388" y="2895600"/>
            <a:ext cx="31956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 </a:t>
            </a:r>
            <a:r>
              <a:rPr lang="pl-PL" altLang="pl-PL" sz="2000"/>
              <a:t>otrzymuje </a:t>
            </a:r>
            <a:r>
              <a:rPr lang="pl-PL" altLang="pl-PL" sz="2000" b="1"/>
              <a:t>Jacek Andrzejak </a:t>
            </a:r>
          </a:p>
          <a:p>
            <a:r>
              <a:rPr lang="pl-PL" altLang="pl-PL" sz="2000"/>
              <a:t>z Zespołu Szkół w Siemyślu </a:t>
            </a:r>
          </a:p>
          <a:p>
            <a:r>
              <a:rPr lang="pl-PL" altLang="pl-PL" sz="2000"/>
              <a:t>za zdjęcie pn. „Konie rasy: Polska szlachetna półkrew”    </a:t>
            </a:r>
          </a:p>
        </p:txBody>
      </p:sp>
      <p:pic>
        <p:nvPicPr>
          <p:cNvPr id="53256" name="Picture 9" descr="Wyróżnienie_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388" y="1973263"/>
            <a:ext cx="4635500" cy="344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5192713" y="2511425"/>
            <a:ext cx="3454400" cy="255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 </a:t>
            </a:r>
            <a:r>
              <a:rPr lang="pl-PL" altLang="pl-PL" sz="2000"/>
              <a:t>otrzymuje </a:t>
            </a:r>
            <a:r>
              <a:rPr lang="pl-PL" altLang="pl-PL" sz="2000" b="1"/>
              <a:t>Weronika Grabowska        </a:t>
            </a:r>
          </a:p>
          <a:p>
            <a:r>
              <a:rPr lang="pl-PL" altLang="pl-PL" sz="2000"/>
              <a:t>z Gimnazjum nr 1                   z Oddziałami Integracyjnymi im. Bolesława Chrobrego  w Kołobrzegu </a:t>
            </a:r>
          </a:p>
          <a:p>
            <a:r>
              <a:rPr lang="pl-PL" altLang="pl-PL" sz="2000"/>
              <a:t>za zdjęcie </a:t>
            </a:r>
          </a:p>
          <a:p>
            <a:r>
              <a:rPr lang="pl-PL" altLang="pl-PL" sz="2000"/>
              <a:t>pn. „Zabawy na śniegu”    </a:t>
            </a:r>
          </a:p>
        </p:txBody>
      </p:sp>
      <p:pic>
        <p:nvPicPr>
          <p:cNvPr id="54280" name="Picture 9" descr="Wyróżnienie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22450"/>
            <a:ext cx="4090988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5505450" y="2684463"/>
            <a:ext cx="32305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Ostatnie wyróżnienie w tej kategorii  </a:t>
            </a:r>
            <a:r>
              <a:rPr lang="pl-PL" altLang="pl-PL" sz="2000"/>
              <a:t>otrzymuje </a:t>
            </a:r>
          </a:p>
          <a:p>
            <a:r>
              <a:rPr lang="pl-PL" altLang="pl-PL" sz="2000" b="1"/>
              <a:t>Wioleta Gbur       </a:t>
            </a:r>
          </a:p>
          <a:p>
            <a:r>
              <a:rPr lang="pl-PL" altLang="pl-PL" sz="2000"/>
              <a:t>z Publicznego Gimnazjum im. Jana Pawła II w Człopie </a:t>
            </a:r>
          </a:p>
          <a:p>
            <a:r>
              <a:rPr lang="pl-PL" altLang="pl-PL" sz="2000"/>
              <a:t>za zdjęcie pn. „Komarnica warzywna”    </a:t>
            </a:r>
          </a:p>
        </p:txBody>
      </p:sp>
      <p:pic>
        <p:nvPicPr>
          <p:cNvPr id="55304" name="Picture 9" descr="Wyróżnienie_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982788"/>
            <a:ext cx="4435475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oneTexte 8"/>
          <p:cNvSpPr txBox="1">
            <a:spLocks noChangeArrowheads="1"/>
          </p:cNvSpPr>
          <p:nvPr/>
        </p:nvSpPr>
        <p:spPr bwMode="auto">
          <a:xfrm>
            <a:off x="442913" y="1258888"/>
            <a:ext cx="8204200" cy="2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l-PL" altLang="pl-PL" sz="2000" b="1" dirty="0" smtClean="0"/>
              <a:t>Konkurs fotograficzny „Bioróżnorodność wokół nas” </a:t>
            </a:r>
          </a:p>
          <a:p>
            <a:pPr algn="just">
              <a:defRPr/>
            </a:pPr>
            <a:endParaRPr lang="pl-PL" altLang="pl-PL" sz="2000" b="1" dirty="0" smtClean="0"/>
          </a:p>
          <a:p>
            <a:pPr marL="0" indent="0" algn="just">
              <a:defRPr/>
            </a:pPr>
            <a:r>
              <a:rPr lang="pl-PL" altLang="pl-PL" sz="1600" dirty="0" smtClean="0"/>
              <a:t>skierowany został do uczniów szkół podstawowych i gimnazjum. Celem konkursu było zachęcenie uczniów do poznania przyrody i zachodzących w niej zjawisk oraz uwrażliwienie dzieci i młodzieży na kwestie związane z zagrożoną dziś bioróżnorodnością. </a:t>
            </a:r>
          </a:p>
          <a:p>
            <a:pPr algn="just">
              <a:defRPr/>
            </a:pPr>
            <a:endParaRPr lang="pl-PL" altLang="pl-PL" sz="1600" dirty="0" smtClean="0"/>
          </a:p>
          <a:p>
            <a:pPr marL="0" indent="0" algn="just">
              <a:defRPr/>
            </a:pPr>
            <a:r>
              <a:rPr lang="pl-PL" altLang="pl-PL" sz="1600" dirty="0" smtClean="0"/>
              <a:t>Konkurs skierowany był do uczniów szkół z województwa zachodniopomorskiego w trzech kategoriach wiekowych: I-III, IV-VI szkoły</a:t>
            </a:r>
            <a:r>
              <a:rPr lang="pl-PL" altLang="pl-PL" sz="1600" b="1" dirty="0" smtClean="0"/>
              <a:t> </a:t>
            </a:r>
            <a:r>
              <a:rPr lang="pl-PL" altLang="pl-PL" sz="1600" dirty="0" smtClean="0"/>
              <a:t>podstawowej oraz gimnazjum.  </a:t>
            </a:r>
          </a:p>
        </p:txBody>
      </p:sp>
      <p:pic>
        <p:nvPicPr>
          <p:cNvPr id="2765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5168900" y="3759200"/>
            <a:ext cx="3478213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pl-PL" altLang="pl-PL" b="1"/>
              <a:t>Prace na konkurs przysłało </a:t>
            </a:r>
            <a:r>
              <a:rPr lang="pl-PL" altLang="pl-PL" b="1" u="sng"/>
              <a:t>445 uczniów!!</a:t>
            </a:r>
          </a:p>
          <a:p>
            <a:pPr defTabSz="914400"/>
            <a:endParaRPr lang="pl-PL" altLang="pl-PL" b="1"/>
          </a:p>
          <a:p>
            <a:pPr defTabSz="914400"/>
            <a:r>
              <a:rPr lang="pl-PL" altLang="pl-PL" b="1"/>
              <a:t>Z nadesłanych prac wyłoniono cztery pierwsze miejsca oraz sześć wyróżnień w każdej kategorii wiekowej. </a:t>
            </a:r>
          </a:p>
          <a:p>
            <a:pPr defTabSz="914400"/>
            <a:endParaRPr lang="pl-PL" altLang="pl-PL" b="1"/>
          </a:p>
        </p:txBody>
      </p:sp>
      <p:pic>
        <p:nvPicPr>
          <p:cNvPr id="2765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01" y="3759199"/>
            <a:ext cx="4117975" cy="2728913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63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6324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632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632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6327" name="Rectangle 7"/>
          <p:cNvSpPr>
            <a:spLocks noChangeArrowheads="1"/>
          </p:cNvSpPr>
          <p:nvPr/>
        </p:nvSpPr>
        <p:spPr bwMode="auto">
          <a:xfrm>
            <a:off x="5665788" y="2684463"/>
            <a:ext cx="310515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IV miejsce w tej kategorii  </a:t>
            </a:r>
            <a:r>
              <a:rPr lang="pl-PL" altLang="pl-PL" sz="2000"/>
              <a:t>zajmuje  </a:t>
            </a:r>
            <a:r>
              <a:rPr lang="pl-PL" altLang="pl-PL" sz="2000" b="1"/>
              <a:t>Agnieszka Hrycyk                  </a:t>
            </a:r>
            <a:r>
              <a:rPr lang="pl-PL" altLang="pl-PL" sz="2000"/>
              <a:t>z Gimnazjum nr 1                    w Kołobrzegu </a:t>
            </a:r>
          </a:p>
          <a:p>
            <a:r>
              <a:rPr lang="pl-PL" altLang="pl-PL" sz="2000"/>
              <a:t>za zdjęcie </a:t>
            </a:r>
          </a:p>
          <a:p>
            <a:r>
              <a:rPr lang="pl-PL" altLang="pl-PL" sz="2000"/>
              <a:t>pn. „Podglądając perkoza”    </a:t>
            </a:r>
          </a:p>
        </p:txBody>
      </p:sp>
      <p:pic>
        <p:nvPicPr>
          <p:cNvPr id="56328" name="Picture 9" descr="IV miejsc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63" y="2173288"/>
            <a:ext cx="4908550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ZoneTexte 8"/>
          <p:cNvSpPr txBox="1">
            <a:spLocks noChangeArrowheads="1"/>
          </p:cNvSpPr>
          <p:nvPr/>
        </p:nvSpPr>
        <p:spPr bwMode="auto">
          <a:xfrm>
            <a:off x="914400" y="1192213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73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734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735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7351" name="Rectangle 7"/>
          <p:cNvSpPr>
            <a:spLocks noChangeArrowheads="1"/>
          </p:cNvSpPr>
          <p:nvPr/>
        </p:nvSpPr>
        <p:spPr bwMode="auto">
          <a:xfrm>
            <a:off x="5468938" y="2611438"/>
            <a:ext cx="326707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III miejscem </a:t>
            </a:r>
            <a:r>
              <a:rPr lang="pl-PL" altLang="pl-PL" sz="2000"/>
              <a:t>zostało nagrodzone zdjęcie pn. „Łabędź biały” wykonane przez </a:t>
            </a:r>
          </a:p>
          <a:p>
            <a:r>
              <a:rPr lang="pl-PL" altLang="pl-PL" sz="2000" b="1"/>
              <a:t>Aleksandrę Żebiałowicz </a:t>
            </a:r>
            <a:r>
              <a:rPr lang="pl-PL" altLang="pl-PL" sz="2000"/>
              <a:t>uczennicę Gimnazjum w Gryfinie</a:t>
            </a:r>
          </a:p>
        </p:txBody>
      </p:sp>
      <p:pic>
        <p:nvPicPr>
          <p:cNvPr id="57352" name="Picture 9" descr="III miejsc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425" y="1876425"/>
            <a:ext cx="4727575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83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837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5681663" y="2784475"/>
            <a:ext cx="30099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II miejsce </a:t>
            </a:r>
            <a:r>
              <a:rPr lang="pl-PL" altLang="pl-PL" sz="2000"/>
              <a:t>zajęła uczennica Publicznego Gimnazjum w Człopie - </a:t>
            </a:r>
            <a:r>
              <a:rPr lang="pl-PL" altLang="pl-PL" sz="2000" b="1"/>
              <a:t>Joanna Olijarczyk  </a:t>
            </a:r>
          </a:p>
          <a:p>
            <a:r>
              <a:rPr lang="pl-PL" altLang="pl-PL" sz="2000"/>
              <a:t>za zdjęcie pn. „Jaskółka dymówka”    </a:t>
            </a:r>
          </a:p>
        </p:txBody>
      </p:sp>
      <p:pic>
        <p:nvPicPr>
          <p:cNvPr id="58376" name="Picture 9" descr="II miejsce_J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938" y="1974850"/>
            <a:ext cx="4743450" cy="355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gimnazjum</a:t>
            </a:r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5592763" y="2895600"/>
            <a:ext cx="310673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I miejsce </a:t>
            </a:r>
            <a:r>
              <a:rPr lang="pl-PL" altLang="pl-PL" sz="2000"/>
              <a:t>jednogłośnie zostało przyznane </a:t>
            </a:r>
            <a:r>
              <a:rPr lang="pl-PL" altLang="pl-PL" sz="2000" b="1"/>
              <a:t>Adriannie Skalmowskiej </a:t>
            </a:r>
            <a:r>
              <a:rPr lang="pl-PL" altLang="pl-PL" sz="2000"/>
              <a:t>uczennicy Gimnazjum w Karlinie  </a:t>
            </a:r>
          </a:p>
          <a:p>
            <a:r>
              <a:rPr lang="pl-PL" altLang="pl-PL" sz="2000"/>
              <a:t>za zdjęcie pn. „Fioletowa magia”    </a:t>
            </a:r>
          </a:p>
        </p:txBody>
      </p:sp>
      <p:pic>
        <p:nvPicPr>
          <p:cNvPr id="59400" name="Picture 9" descr="I miejsc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1946275"/>
            <a:ext cx="4953000" cy="383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041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0420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042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506413" y="1955800"/>
            <a:ext cx="8185150" cy="25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/>
            <a:r>
              <a:rPr lang="pl-PL" altLang="pl-PL" sz="1600"/>
              <a:t>Konkurs na najlepszy scenariusz zajęć dla uczniów szkół podstawowych i gimnazjalnych z wykorzystaniem elementów bioróżnorodności skierowany został do nauczycieli                       z województwa zachodniopomorskiego. </a:t>
            </a:r>
          </a:p>
          <a:p>
            <a:pPr algn="just"/>
            <a:r>
              <a:rPr lang="pl-PL" altLang="pl-PL" sz="1600"/>
              <a:t>Celem konkursu było:</a:t>
            </a:r>
          </a:p>
          <a:p>
            <a:pPr algn="just">
              <a:buFontTx/>
              <a:buChar char="•"/>
            </a:pPr>
            <a:r>
              <a:rPr lang="pl-PL" altLang="pl-PL" sz="1600"/>
              <a:t> promowanie edukacji z zakresu bioróżnorodności ekologicznej i ekosystemów</a:t>
            </a:r>
          </a:p>
          <a:p>
            <a:pPr algn="just">
              <a:buFontTx/>
              <a:buChar char="•"/>
            </a:pPr>
            <a:r>
              <a:rPr lang="pl-PL" altLang="pl-PL" sz="1600"/>
              <a:t> zachęcenie nauczycieli do przygotowania własnych scenariuszy lekcji</a:t>
            </a:r>
          </a:p>
          <a:p>
            <a:pPr algn="just">
              <a:buFontTx/>
              <a:buChar char="•"/>
            </a:pPr>
            <a:r>
              <a:rPr lang="pl-PL" altLang="pl-PL" sz="1600"/>
              <a:t> wzbogacenie tradycyjnych programów nauczania oraz uczynienie ich bardziej    atrakcyjnymi dla uczniów</a:t>
            </a:r>
          </a:p>
          <a:p>
            <a:pPr algn="just">
              <a:buFontTx/>
              <a:buChar char="•"/>
            </a:pPr>
            <a:r>
              <a:rPr lang="pl-PL" altLang="pl-PL" sz="1600"/>
              <a:t> uatrakcyjnienie sposobu prezentacji wiedzy w szkołach poprzez wprowadzenie innowacyjnych metod nauczania i sposobu zajęć  </a:t>
            </a:r>
          </a:p>
        </p:txBody>
      </p:sp>
      <p:sp>
        <p:nvSpPr>
          <p:cNvPr id="60424" name="Rectangle 9"/>
          <p:cNvSpPr>
            <a:spLocks noChangeArrowheads="1"/>
          </p:cNvSpPr>
          <p:nvPr/>
        </p:nvSpPr>
        <p:spPr bwMode="auto">
          <a:xfrm>
            <a:off x="5265738" y="4824413"/>
            <a:ext cx="3025775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pl-PL" altLang="pl-PL" b="1"/>
              <a:t>Z nadesłanych 34 prac wyłoniono cztery pierwsze miejsca oraz przyznano sześć wyróżnień. </a:t>
            </a:r>
          </a:p>
        </p:txBody>
      </p:sp>
      <p:pic>
        <p:nvPicPr>
          <p:cNvPr id="60425" name="Obraz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313" y="4492625"/>
            <a:ext cx="3098800" cy="206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44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144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1447" name="Rectangle 8"/>
          <p:cNvSpPr>
            <a:spLocks noChangeArrowheads="1"/>
          </p:cNvSpPr>
          <p:nvPr/>
        </p:nvSpPr>
        <p:spPr bwMode="auto">
          <a:xfrm>
            <a:off x="5116513" y="2816225"/>
            <a:ext cx="30257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Wyróżnienie </a:t>
            </a:r>
            <a:r>
              <a:rPr lang="pl-PL" altLang="pl-PL"/>
              <a:t>zostało przyznane </a:t>
            </a:r>
            <a:r>
              <a:rPr lang="pl-PL" altLang="pl-PL" b="1"/>
              <a:t>Pani Anicie Gardzioła</a:t>
            </a:r>
            <a:r>
              <a:rPr lang="pl-PL" altLang="pl-PL"/>
              <a:t>, nauczycielce z Zespołu Szkół w Grzmiącej za scenariusz pn.: Ptaki wokół nas – zima” </a:t>
            </a:r>
          </a:p>
        </p:txBody>
      </p:sp>
      <p:graphicFrame>
        <p:nvGraphicFramePr>
          <p:cNvPr id="61448" name="Obiekt 1"/>
          <p:cNvGraphicFramePr>
            <a:graphicFrameLocks noChangeAspect="1"/>
          </p:cNvGraphicFramePr>
          <p:nvPr/>
        </p:nvGraphicFramePr>
        <p:xfrm>
          <a:off x="1549400" y="2127250"/>
          <a:ext cx="2381250" cy="3368675"/>
        </p:xfrm>
        <a:graphic>
          <a:graphicData uri="http://schemas.openxmlformats.org/presentationml/2006/ole">
            <p:oleObj spid="_x0000_s61448" name="Acrobat Document" r:id="rId4" imgW="5667119" imgH="801981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5116513" y="2816225"/>
            <a:ext cx="3175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Wyróżnienie</a:t>
            </a:r>
            <a:r>
              <a:rPr lang="pl-PL" altLang="pl-PL"/>
              <a:t> zostało przyznane </a:t>
            </a:r>
            <a:r>
              <a:rPr lang="pl-PL" altLang="pl-PL" b="1"/>
              <a:t>Pani Katarzynie Skrzypkowiak</a:t>
            </a:r>
            <a:r>
              <a:rPr lang="pl-PL" altLang="pl-PL"/>
              <a:t>, nauczycielce  ze Szkoły Podstawowej               im. Marii Konopnickiej                   w Ustroniu Morskim za scenariusz pn.: „Kwaśne deszcze a bioróżnorodność”</a:t>
            </a:r>
          </a:p>
        </p:txBody>
      </p:sp>
      <p:pic>
        <p:nvPicPr>
          <p:cNvPr id="62472" name="Obraz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438" y="2065338"/>
            <a:ext cx="2700337" cy="337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3492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3495" name="Rectangle 7"/>
          <p:cNvSpPr>
            <a:spLocks noChangeArrowheads="1"/>
          </p:cNvSpPr>
          <p:nvPr/>
        </p:nvSpPr>
        <p:spPr bwMode="auto">
          <a:xfrm>
            <a:off x="5116513" y="2816225"/>
            <a:ext cx="30257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Wyróżnienie</a:t>
            </a:r>
            <a:r>
              <a:rPr lang="pl-PL" altLang="pl-PL"/>
              <a:t> zostało przyznane </a:t>
            </a:r>
            <a:r>
              <a:rPr lang="pl-PL" altLang="pl-PL" b="1"/>
              <a:t>Pani Elżbiecie Niburskiej-Sitkiewicz</a:t>
            </a:r>
            <a:r>
              <a:rPr lang="pl-PL" altLang="pl-PL"/>
              <a:t> z Zespołu Szkół w Grzmiącej za scenariusz pn.: „Rośliny naszych łąk”</a:t>
            </a:r>
          </a:p>
        </p:txBody>
      </p:sp>
      <p:pic>
        <p:nvPicPr>
          <p:cNvPr id="63496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6338" y="1957388"/>
            <a:ext cx="3278187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451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451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4518" name="Rectangle 9"/>
          <p:cNvSpPr>
            <a:spLocks noChangeArrowheads="1"/>
          </p:cNvSpPr>
          <p:nvPr/>
        </p:nvSpPr>
        <p:spPr bwMode="auto">
          <a:xfrm>
            <a:off x="5051425" y="2606675"/>
            <a:ext cx="3059113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pl-PL" altLang="pl-PL" b="1"/>
              <a:t>Wyróżniony </a:t>
            </a:r>
            <a:r>
              <a:rPr lang="pl-PL" altLang="pl-PL"/>
              <a:t>został scenariusz pn.: „Jesteśmy sobie potrzebni - słów kilka o bioróżnorodności” </a:t>
            </a:r>
            <a:r>
              <a:rPr lang="pl-PL" altLang="pl-PL" b="1"/>
              <a:t>Pani Beaty Sumińskiej, </a:t>
            </a:r>
            <a:r>
              <a:rPr lang="pl-PL" altLang="pl-PL"/>
              <a:t>nauczycielki ze Szkoły Podstawowej im. Leona Kruczkowskiego                     w Karścinie</a:t>
            </a:r>
          </a:p>
        </p:txBody>
      </p:sp>
      <p:sp>
        <p:nvSpPr>
          <p:cNvPr id="64519" name="Prostokąt 1"/>
          <p:cNvSpPr>
            <a:spLocks noChangeArrowheads="1"/>
          </p:cNvSpPr>
          <p:nvPr/>
        </p:nvSpPr>
        <p:spPr bwMode="auto">
          <a:xfrm>
            <a:off x="660400" y="1330325"/>
            <a:ext cx="7197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pic>
        <p:nvPicPr>
          <p:cNvPr id="64520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100" y="2254250"/>
            <a:ext cx="40989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553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554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5542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5543" name="Rectangle 7"/>
          <p:cNvSpPr>
            <a:spLocks noChangeArrowheads="1"/>
          </p:cNvSpPr>
          <p:nvPr/>
        </p:nvSpPr>
        <p:spPr bwMode="auto">
          <a:xfrm>
            <a:off x="5180013" y="1966913"/>
            <a:ext cx="3175000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Wyróżniony </a:t>
            </a:r>
            <a:r>
              <a:rPr lang="pl-PL" altLang="pl-PL"/>
              <a:t>został także scenariusz pn.: Warstwowa budowa lasu – poznajemy rośliny i zwierzęta występujące w lesie” napisany przez nauczycielkę ze Szkoły Podstawowej w Wierzchowie - </a:t>
            </a:r>
            <a:r>
              <a:rPr lang="pl-PL" altLang="pl-PL" b="1"/>
              <a:t>Panią Jolantę Tkaczuk</a:t>
            </a:r>
          </a:p>
        </p:txBody>
      </p:sp>
      <p:pic>
        <p:nvPicPr>
          <p:cNvPr id="6554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25" y="1819275"/>
            <a:ext cx="29146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914400" y="5359400"/>
            <a:ext cx="1811338" cy="1168400"/>
          </a:xfrm>
          <a:prstGeom prst="wedgeRoundRectCallout">
            <a:avLst>
              <a:gd name="adj1" fmla="val 5088"/>
              <a:gd name="adj2" fmla="val -65083"/>
              <a:gd name="adj3" fmla="val 16667"/>
            </a:avLst>
          </a:prstGeom>
          <a:gradFill rotWithShape="0">
            <a:gsLst>
              <a:gs pos="0">
                <a:srgbClr val="FFFF00"/>
              </a:gs>
              <a:gs pos="50000">
                <a:srgbClr val="FFFF99"/>
              </a:gs>
              <a:gs pos="100000">
                <a:srgbClr val="FFFF00"/>
              </a:gs>
            </a:gsLst>
            <a:lin ang="5400000" scaled="1"/>
          </a:gradFill>
          <a:ln w="25400">
            <a:solidFill>
              <a:srgbClr val="0066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pl-PL" altLang="pl-PL" sz="1100">
                <a:latin typeface="Comic Sans MS" pitchFamily="66" charset="0"/>
              </a:rPr>
              <a:t>SOSNA</a:t>
            </a:r>
          </a:p>
          <a:p>
            <a:pPr algn="ctr"/>
            <a:r>
              <a:rPr lang="pl-PL" altLang="pl-PL" sz="1100">
                <a:latin typeface="Comic Sans MS" pitchFamily="66" charset="0"/>
              </a:rPr>
              <a:t>Kora szarobrązowa. Igły wyrastają po 2 z krótkopędu. Szyszki są kuliste.</a:t>
            </a:r>
          </a:p>
          <a:p>
            <a:pPr algn="ctr"/>
            <a:endParaRPr lang="pl-PL" altLang="pl-PL" sz="1100">
              <a:latin typeface="Comic Sans MS" pitchFamily="66" charset="0"/>
            </a:endParaRPr>
          </a:p>
        </p:txBody>
      </p:sp>
      <p:pic>
        <p:nvPicPr>
          <p:cNvPr id="65546" name="Obraz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5263" y="3727450"/>
            <a:ext cx="2444750" cy="282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ZoneTexte 8"/>
          <p:cNvSpPr txBox="1">
            <a:spLocks noChangeArrowheads="1"/>
          </p:cNvSpPr>
          <p:nvPr/>
        </p:nvSpPr>
        <p:spPr bwMode="auto">
          <a:xfrm>
            <a:off x="346075" y="1254125"/>
            <a:ext cx="8424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28675" name="ZoneTexte 8"/>
          <p:cNvSpPr txBox="1">
            <a:spLocks noChangeArrowheads="1"/>
          </p:cNvSpPr>
          <p:nvPr/>
        </p:nvSpPr>
        <p:spPr bwMode="auto">
          <a:xfrm>
            <a:off x="914400" y="323850"/>
            <a:ext cx="5194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r>
              <a:rPr lang="fr-FR" altLang="pl-PL" sz="2400">
                <a:latin typeface="Verdana" pitchFamily="34" charset="0"/>
              </a:rPr>
              <a:t> </a:t>
            </a:r>
          </a:p>
        </p:txBody>
      </p:sp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677" name="Rectangle 6"/>
          <p:cNvSpPr>
            <a:spLocks noChangeArrowheads="1"/>
          </p:cNvSpPr>
          <p:nvPr/>
        </p:nvSpPr>
        <p:spPr bwMode="auto">
          <a:xfrm>
            <a:off x="5105400" y="2816225"/>
            <a:ext cx="3665538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pPr defTabSz="914400"/>
            <a:r>
              <a:rPr lang="pl-PL" altLang="pl-PL" sz="2000" b="1"/>
              <a:t>Oliwii Klauzińskiej </a:t>
            </a:r>
          </a:p>
          <a:p>
            <a:pPr defTabSz="914400"/>
            <a:r>
              <a:rPr lang="pl-PL" altLang="pl-PL" sz="2000"/>
              <a:t>ze Szkoły Podstawowej nr 4 im. Mikołaja Kopernika                           w Białogardzie </a:t>
            </a:r>
          </a:p>
          <a:p>
            <a:pPr defTabSz="914400"/>
            <a:r>
              <a:rPr lang="pl-PL" altLang="pl-PL" sz="2000"/>
              <a:t>za zdjęcie pn. „Nawozik”</a:t>
            </a:r>
          </a:p>
        </p:txBody>
      </p:sp>
      <p:pic>
        <p:nvPicPr>
          <p:cNvPr id="28678" name="Picture 7" descr="Wyróżnienie_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855788"/>
            <a:ext cx="383857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656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6565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6567" name="Rectangle 7"/>
          <p:cNvSpPr>
            <a:spLocks noChangeArrowheads="1"/>
          </p:cNvSpPr>
          <p:nvPr/>
        </p:nvSpPr>
        <p:spPr bwMode="auto">
          <a:xfrm>
            <a:off x="5265738" y="2430463"/>
            <a:ext cx="302577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Ostatnie wyróżnienie </a:t>
            </a:r>
            <a:r>
              <a:rPr lang="pl-PL" altLang="pl-PL"/>
              <a:t>za scenariusz pn.: „Chrońmy bioróżnorodność Dorzecza Parsęty i nie tylko” otrzymuje </a:t>
            </a:r>
            <a:r>
              <a:rPr lang="pl-PL" altLang="pl-PL" b="1"/>
              <a:t>Pani Lidia Piłkowska</a:t>
            </a:r>
            <a:r>
              <a:rPr lang="pl-PL" altLang="pl-PL"/>
              <a:t> ze Szkoły Podstawowej w Karlinie.  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352425" y="4933950"/>
            <a:ext cx="283368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l-PL" altLang="pl-PL" sz="1400">
                <a:solidFill>
                  <a:srgbClr val="008000"/>
                </a:solidFill>
              </a:rPr>
              <a:t>To także nasi </a:t>
            </a:r>
            <a:r>
              <a:rPr lang="pl-PL" altLang="pl-PL" sz="1400" b="1">
                <a:solidFill>
                  <a:srgbClr val="008000"/>
                </a:solidFill>
              </a:rPr>
              <a:t>Przyjaciele</a:t>
            </a:r>
            <a:r>
              <a:rPr lang="pl-PL" altLang="pl-PL" sz="1400">
                <a:solidFill>
                  <a:srgbClr val="008000"/>
                </a:solidFill>
              </a:rPr>
              <a:t>, </a:t>
            </a:r>
          </a:p>
          <a:p>
            <a:pPr algn="ctr"/>
            <a:endParaRPr lang="pl-PL" altLang="pl-PL" sz="1400">
              <a:solidFill>
                <a:srgbClr val="008000"/>
              </a:solidFill>
            </a:endParaRPr>
          </a:p>
          <a:p>
            <a:pPr algn="ctr"/>
            <a:r>
              <a:rPr lang="pl-PL" altLang="pl-PL" sz="1400">
                <a:solidFill>
                  <a:srgbClr val="008000"/>
                </a:solidFill>
              </a:rPr>
              <a:t>wiec </a:t>
            </a:r>
            <a:r>
              <a:rPr lang="pl-PL" altLang="pl-PL" sz="1400" b="1">
                <a:solidFill>
                  <a:srgbClr val="008000"/>
                </a:solidFill>
              </a:rPr>
              <a:t>dbajmy</a:t>
            </a:r>
            <a:r>
              <a:rPr lang="pl-PL" altLang="pl-PL" sz="1400">
                <a:solidFill>
                  <a:srgbClr val="008000"/>
                </a:solidFill>
              </a:rPr>
              <a:t> o nich! </a:t>
            </a:r>
          </a:p>
        </p:txBody>
      </p:sp>
      <p:pic>
        <p:nvPicPr>
          <p:cNvPr id="66569" name="Obraz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850" y="2003425"/>
            <a:ext cx="3624263" cy="100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Obraz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3788" y="2890838"/>
            <a:ext cx="2724150" cy="204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758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7588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7590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7591" name="Rectangle 7"/>
          <p:cNvSpPr>
            <a:spLocks noChangeArrowheads="1"/>
          </p:cNvSpPr>
          <p:nvPr/>
        </p:nvSpPr>
        <p:spPr bwMode="auto">
          <a:xfrm>
            <a:off x="5018088" y="2363788"/>
            <a:ext cx="3025775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IV miejsce</a:t>
            </a:r>
            <a:r>
              <a:rPr lang="pl-PL" altLang="pl-PL"/>
              <a:t> zajął  scenariusz skierowany do  uczniów szkoły podstawowej pn.: „Rośliny związane ze środowiskiem wodnym” napisany przez nauczycielkę </a:t>
            </a:r>
            <a:r>
              <a:rPr lang="pl-PL" altLang="pl-PL" b="1"/>
              <a:t>Panią Aleksandrę Wróbel-Bednarską</a:t>
            </a:r>
            <a:r>
              <a:rPr lang="pl-PL" altLang="pl-PL"/>
              <a:t> z Zespołu Szkół Ekonomiczno-Hotelarskich im. Emilii Gierczak w Kołobrzegu. </a:t>
            </a:r>
          </a:p>
        </p:txBody>
      </p:sp>
      <p:pic>
        <p:nvPicPr>
          <p:cNvPr id="6759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2613025"/>
            <a:ext cx="404653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861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612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8613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8614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8615" name="Rectangle 7"/>
          <p:cNvSpPr>
            <a:spLocks noChangeArrowheads="1"/>
          </p:cNvSpPr>
          <p:nvPr/>
        </p:nvSpPr>
        <p:spPr bwMode="auto">
          <a:xfrm>
            <a:off x="5018088" y="2363788"/>
            <a:ext cx="30257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III miejsce</a:t>
            </a:r>
            <a:r>
              <a:rPr lang="pl-PL" altLang="pl-PL"/>
              <a:t> zajął  scenariusz pn.: „W królestwie grzybów, czyli bliskie spotkanie z bioróżnorodnością” napisany przez </a:t>
            </a:r>
            <a:r>
              <a:rPr lang="pl-PL" altLang="pl-PL" b="1"/>
              <a:t>Panią Małgorzatę Krawczyk-Figlarz</a:t>
            </a:r>
            <a:r>
              <a:rPr lang="pl-PL" altLang="pl-PL"/>
              <a:t>, nauczycielkę ze Szkoły Podstawowej                   w Barwicach. </a:t>
            </a:r>
          </a:p>
        </p:txBody>
      </p:sp>
      <p:sp>
        <p:nvSpPr>
          <p:cNvPr id="8" name="Tytuł 1"/>
          <p:cNvSpPr>
            <a:spLocks noGrp="1"/>
          </p:cNvSpPr>
          <p:nvPr>
            <p:ph type="title"/>
          </p:nvPr>
        </p:nvSpPr>
        <p:spPr>
          <a:xfrm>
            <a:off x="339725" y="1857375"/>
            <a:ext cx="2212975" cy="77787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pl-PL" sz="1400" b="1" dirty="0" smtClean="0">
                <a:solidFill>
                  <a:srgbClr val="00B050"/>
                </a:solidFill>
              </a:rPr>
              <a:t>Grzyby jadalne</a:t>
            </a:r>
            <a:r>
              <a:rPr lang="pl-PL" sz="1400" dirty="0" smtClean="0"/>
              <a:t/>
            </a:r>
            <a:br>
              <a:rPr lang="pl-PL" sz="1400" dirty="0" smtClean="0"/>
            </a:br>
            <a:r>
              <a:rPr lang="pl-PL" sz="1400" dirty="0" smtClean="0"/>
              <a:t>borowik szlachetny, czubajka kania, pieprznik jadalny…</a:t>
            </a:r>
            <a:endParaRPr lang="pl-PL" sz="1400" dirty="0"/>
          </a:p>
        </p:txBody>
      </p:sp>
      <p:pic>
        <p:nvPicPr>
          <p:cNvPr id="9" name="Picture 4" descr="C:\Users\Operator\Downloads\Macrolepiota-proce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0348" y="1898790"/>
            <a:ext cx="1112723" cy="15475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 descr="C:\Users\Operator\Downloads\images (1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85" y="2634558"/>
            <a:ext cx="1826721" cy="1368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 descr="C:\Users\Operator\Downloads\800px-2007-07-14_Cantharellus_cibariu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18372" y="3096284"/>
            <a:ext cx="1652066" cy="12390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8620" name="Obraz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8000" y="3922713"/>
            <a:ext cx="30067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6963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506413" y="1177925"/>
            <a:ext cx="80121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buFont typeface="Arial" charset="0"/>
              <a:buNone/>
            </a:pPr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69637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9638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69639" name="Rectangle 7"/>
          <p:cNvSpPr>
            <a:spLocks noChangeArrowheads="1"/>
          </p:cNvSpPr>
          <p:nvPr/>
        </p:nvSpPr>
        <p:spPr bwMode="auto">
          <a:xfrm>
            <a:off x="5018088" y="2363788"/>
            <a:ext cx="3025775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b="1"/>
              <a:t>II miejscem </a:t>
            </a:r>
            <a:r>
              <a:rPr lang="pl-PL" altLang="pl-PL"/>
              <a:t>został nagrodzony scenariusz             pn. Ścieżka dydaktyczna „Poznajemy dolinę Parsęty” </a:t>
            </a:r>
            <a:r>
              <a:rPr lang="pl-PL" altLang="pl-PL" b="1"/>
              <a:t>Pani Iwony Szczepankowskiej</a:t>
            </a:r>
            <a:r>
              <a:rPr lang="pl-PL" altLang="pl-PL"/>
              <a:t>, nauczyciela z Zespołu Szkół im. Ignacego Łukasiewicza we Wrzosowie. </a:t>
            </a:r>
          </a:p>
        </p:txBody>
      </p:sp>
      <p:pic>
        <p:nvPicPr>
          <p:cNvPr id="69640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1957388"/>
            <a:ext cx="1901825" cy="277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Obraz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6038" y="3005138"/>
            <a:ext cx="2108200" cy="310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7065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0660" name="Rectangle 4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0661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0662" name="Rectangle 6"/>
          <p:cNvSpPr>
            <a:spLocks noChangeArrowheads="1"/>
          </p:cNvSpPr>
          <p:nvPr/>
        </p:nvSpPr>
        <p:spPr bwMode="auto">
          <a:xfrm>
            <a:off x="538163" y="1419225"/>
            <a:ext cx="76041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/>
              <a:t>Konkurs dla nauczycieli                                                                                       „Żyj, poznawaj, rozwijaj się – chroń bioróżnorodność”</a:t>
            </a:r>
          </a:p>
        </p:txBody>
      </p:sp>
      <p:sp>
        <p:nvSpPr>
          <p:cNvPr id="70663" name="Rectangle 9"/>
          <p:cNvSpPr>
            <a:spLocks noChangeArrowheads="1"/>
          </p:cNvSpPr>
          <p:nvPr/>
        </p:nvSpPr>
        <p:spPr bwMode="auto">
          <a:xfrm>
            <a:off x="5665788" y="2414588"/>
            <a:ext cx="2989262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pl-PL" altLang="pl-PL"/>
          </a:p>
          <a:p>
            <a:pPr defTabSz="914400"/>
            <a:r>
              <a:rPr lang="pl-PL" altLang="pl-PL" b="1"/>
              <a:t>I miejsce</a:t>
            </a:r>
            <a:r>
              <a:rPr lang="pl-PL" altLang="pl-PL"/>
              <a:t>, za najlepszy scenariusz pn.: „ Wiem, rozumiem, działam dla bioróżnorodności” zajmuje </a:t>
            </a:r>
            <a:r>
              <a:rPr lang="pl-PL" altLang="pl-PL" b="1"/>
              <a:t>Pani Jolanta Grębowska, </a:t>
            </a:r>
            <a:r>
              <a:rPr lang="pl-PL" altLang="pl-PL"/>
              <a:t>nauczyciel przyrody                  w Szkole Podstawowej nr 4 im. Mikołaja Kopernika             w Białogardzie</a:t>
            </a:r>
          </a:p>
        </p:txBody>
      </p:sp>
      <p:pic>
        <p:nvPicPr>
          <p:cNvPr id="70664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" y="2198688"/>
            <a:ext cx="2543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Obraz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60675" y="2887663"/>
            <a:ext cx="2300288" cy="172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Obraz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63" y="4316413"/>
            <a:ext cx="2432050" cy="170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7168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684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1685" name="Rectangle 6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1686" name="Rectangle 7"/>
          <p:cNvSpPr>
            <a:spLocks noChangeArrowheads="1"/>
          </p:cNvSpPr>
          <p:nvPr/>
        </p:nvSpPr>
        <p:spPr bwMode="auto">
          <a:xfrm>
            <a:off x="5072063" y="2363788"/>
            <a:ext cx="3562350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endParaRPr lang="pl-PL" altLang="pl-PL" sz="2400" b="1">
              <a:latin typeface="Constantia" pitchFamily="18" charset="0"/>
            </a:endParaRPr>
          </a:p>
          <a:p>
            <a:pPr algn="ctr"/>
            <a:r>
              <a:rPr lang="pl-PL" altLang="pl-PL" sz="2400" b="1"/>
              <a:t>Wszystkim wygranym serdecznie gratulujemy </a:t>
            </a:r>
          </a:p>
          <a:p>
            <a:pPr algn="ctr"/>
            <a:r>
              <a:rPr lang="pl-PL" altLang="pl-PL" sz="2400" b="1"/>
              <a:t>i dziękujemy za udział w konkursach!</a:t>
            </a:r>
          </a:p>
          <a:p>
            <a:pPr eaLnBrk="1" hangingPunct="1"/>
            <a:endParaRPr lang="pl-PL" altLang="pl-PL" sz="2400">
              <a:latin typeface="Constantia" pitchFamily="18" charset="0"/>
            </a:endParaRPr>
          </a:p>
        </p:txBody>
      </p:sp>
      <p:pic>
        <p:nvPicPr>
          <p:cNvPr id="71687" name="Obraz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" y="2149475"/>
            <a:ext cx="4268788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7270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5665788" y="2363788"/>
            <a:ext cx="26257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endParaRPr lang="pl-PL" altLang="pl-PL"/>
          </a:p>
          <a:p>
            <a:endParaRPr lang="pl-PL" altLang="pl-PL"/>
          </a:p>
        </p:txBody>
      </p:sp>
      <p:sp>
        <p:nvSpPr>
          <p:cNvPr id="72710" name="Rectangle 6"/>
          <p:cNvSpPr>
            <a:spLocks noChangeArrowheads="1"/>
          </p:cNvSpPr>
          <p:nvPr/>
        </p:nvSpPr>
        <p:spPr bwMode="auto">
          <a:xfrm>
            <a:off x="538163" y="1768475"/>
            <a:ext cx="7604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pl-PL" altLang="pl-PL" b="1" i="1">
                <a:latin typeface="Constantia" pitchFamily="18" charset="0"/>
              </a:rPr>
              <a:t>Nagrody zostały dofinansowane ze środków Mechanizmu Finansowego Europejskiego Obszaru Gospodarczego 2009-2014 </a:t>
            </a:r>
          </a:p>
          <a:p>
            <a:pPr algn="ctr" eaLnBrk="1" hangingPunct="1"/>
            <a:r>
              <a:rPr lang="pl-PL" altLang="pl-PL" b="1" i="1">
                <a:latin typeface="Constantia" pitchFamily="18" charset="0"/>
              </a:rPr>
              <a:t>oraz z Wojewódzkiego Funduszu Ochrony Środowiska i Gospodarki Wodnej w Szczecinie.</a:t>
            </a:r>
          </a:p>
        </p:txBody>
      </p:sp>
      <p:sp>
        <p:nvSpPr>
          <p:cNvPr id="72711" name="Rectangle 10"/>
          <p:cNvSpPr>
            <a:spLocks noChangeArrowheads="1"/>
          </p:cNvSpPr>
          <p:nvPr/>
        </p:nvSpPr>
        <p:spPr bwMode="auto">
          <a:xfrm>
            <a:off x="1381125" y="3703638"/>
            <a:ext cx="190023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/>
            <a:endParaRPr lang="pl-PL" altLang="pl-PL" b="1"/>
          </a:p>
          <a:p>
            <a:pPr defTabSz="914400"/>
            <a:r>
              <a:rPr lang="pl-PL" altLang="pl-PL" b="1"/>
              <a:t>Zdjęcie nagród </a:t>
            </a:r>
            <a:endParaRPr lang="pl-PL" altLang="pl-PL"/>
          </a:p>
        </p:txBody>
      </p:sp>
      <p:pic>
        <p:nvPicPr>
          <p:cNvPr id="72712" name="Obraz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4900" y="3511550"/>
            <a:ext cx="3227388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13" name="Obraz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" y="3213100"/>
            <a:ext cx="39560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2969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506413" y="1177925"/>
            <a:ext cx="81930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914400"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29701" name="Rectangle 6"/>
          <p:cNvSpPr>
            <a:spLocks noChangeArrowheads="1"/>
          </p:cNvSpPr>
          <p:nvPr/>
        </p:nvSpPr>
        <p:spPr bwMode="auto">
          <a:xfrm>
            <a:off x="5565775" y="2128838"/>
            <a:ext cx="31337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r>
              <a:rPr lang="pl-PL" altLang="pl-PL" sz="2000" b="1"/>
              <a:t>Ameli Kleist </a:t>
            </a:r>
          </a:p>
          <a:p>
            <a:r>
              <a:rPr lang="pl-PL" altLang="pl-PL" sz="2000"/>
              <a:t>ze Szkoły Podstawowej              z Oddziałami Integracyjnymi w Gościnie </a:t>
            </a:r>
          </a:p>
          <a:p>
            <a:r>
              <a:rPr lang="pl-PL" altLang="pl-PL" sz="2000"/>
              <a:t>za zdjęcie pn. „Założyłam dziś falbanki”</a:t>
            </a:r>
          </a:p>
        </p:txBody>
      </p:sp>
      <p:pic>
        <p:nvPicPr>
          <p:cNvPr id="29702" name="Picture 7" descr="Wyróżnieni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2100263"/>
            <a:ext cx="4837112" cy="341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072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506413" y="1177925"/>
            <a:ext cx="82026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5592763" y="2363788"/>
            <a:ext cx="3116262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r>
              <a:rPr lang="pl-PL" altLang="pl-PL" sz="2000" b="1"/>
              <a:t>Lenie Wojcieszczuk  </a:t>
            </a:r>
            <a:r>
              <a:rPr lang="pl-PL" altLang="pl-PL" sz="2000"/>
              <a:t>ze Szkoły Podstawowej nr 3   im. Bolesława Krzywoustego                   w Białogardzie </a:t>
            </a:r>
          </a:p>
          <a:p>
            <a:r>
              <a:rPr lang="pl-PL" altLang="pl-PL" sz="2000"/>
              <a:t>za zdjęcie pn. „Łyski” </a:t>
            </a:r>
          </a:p>
        </p:txBody>
      </p:sp>
      <p:pic>
        <p:nvPicPr>
          <p:cNvPr id="30726" name="Picture 7" descr="Wyróżnienie_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413" y="2019300"/>
            <a:ext cx="5006975" cy="348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174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506413" y="1177925"/>
            <a:ext cx="82470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5665788" y="2363788"/>
            <a:ext cx="3087687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r>
              <a:rPr lang="pl-PL" altLang="pl-PL" sz="2000" b="1"/>
              <a:t>Mai Markowskiej </a:t>
            </a:r>
            <a:r>
              <a:rPr lang="pl-PL" altLang="pl-PL" sz="2000"/>
              <a:t>ze Szkoły Podstawowej nr 3 im. Bolesława Krzywoustego                    w Białogardzie  </a:t>
            </a:r>
          </a:p>
          <a:p>
            <a:r>
              <a:rPr lang="pl-PL" altLang="pl-PL" sz="2000"/>
              <a:t>za zdjęcie pn. „Świnki”</a:t>
            </a:r>
          </a:p>
        </p:txBody>
      </p:sp>
      <p:pic>
        <p:nvPicPr>
          <p:cNvPr id="31750" name="Picture 7" descr="Wyróżnienie_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850" y="2043113"/>
            <a:ext cx="4808538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277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506413" y="1177925"/>
            <a:ext cx="82296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5486400" y="2363788"/>
            <a:ext cx="324961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r>
              <a:rPr lang="pl-PL" altLang="pl-PL" sz="2000" b="1"/>
              <a:t>Kalinie Kołodziej </a:t>
            </a:r>
            <a:r>
              <a:rPr lang="pl-PL" altLang="pl-PL" sz="2000"/>
              <a:t>ze Szkoły Podstawowej nr 4 im. Mikołaja  Kopernika                           w Białogardzie </a:t>
            </a:r>
          </a:p>
          <a:p>
            <a:r>
              <a:rPr lang="pl-PL" altLang="pl-PL" sz="2000"/>
              <a:t>za zdjęcie pn. „To sprawka bobra”</a:t>
            </a:r>
          </a:p>
        </p:txBody>
      </p:sp>
      <p:pic>
        <p:nvPicPr>
          <p:cNvPr id="32774" name="Picture 7" descr="Wyróżnienie_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888" y="1854200"/>
            <a:ext cx="4654550" cy="372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ZoneTexte 8"/>
          <p:cNvSpPr txBox="1">
            <a:spLocks noChangeArrowheads="1"/>
          </p:cNvSpPr>
          <p:nvPr/>
        </p:nvSpPr>
        <p:spPr bwMode="auto">
          <a:xfrm>
            <a:off x="914400" y="1177925"/>
            <a:ext cx="7129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Arial" charset="0"/>
              <a:buNone/>
            </a:pPr>
            <a:endParaRPr lang="fr-FR" altLang="pl-PL" sz="1600">
              <a:solidFill>
                <a:srgbClr val="4D4D4D"/>
              </a:solidFill>
            </a:endParaRPr>
          </a:p>
        </p:txBody>
      </p:sp>
      <p:pic>
        <p:nvPicPr>
          <p:cNvPr id="337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113" y="-88900"/>
            <a:ext cx="4067175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400050" y="1177925"/>
            <a:ext cx="8335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 typeface="Arial" charset="0"/>
              <a:buNone/>
            </a:pPr>
            <a:r>
              <a:rPr lang="pl-PL" altLang="pl-PL" sz="2000" b="1"/>
              <a:t>Przyznane nagrody w kategorii wiekowej I-III szkoły podstawowej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5256213" y="2363788"/>
            <a:ext cx="3479800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l-PL" altLang="pl-PL" sz="2000" b="1"/>
              <a:t>Wyróżnienie</a:t>
            </a:r>
            <a:r>
              <a:rPr lang="pl-PL" altLang="pl-PL" sz="2000"/>
              <a:t> zostało przyznane</a:t>
            </a:r>
          </a:p>
          <a:p>
            <a:r>
              <a:rPr lang="pl-PL" altLang="pl-PL" sz="2000" b="1"/>
              <a:t>Antoninie Piątek </a:t>
            </a:r>
          </a:p>
          <a:p>
            <a:r>
              <a:rPr lang="pl-PL" altLang="pl-PL" sz="2000"/>
              <a:t>ze Szkoły Podstawowej nr 4 im. Mikołaja Kopernika w Białogardzie </a:t>
            </a:r>
          </a:p>
          <a:p>
            <a:r>
              <a:rPr lang="pl-PL" altLang="pl-PL" sz="2000"/>
              <a:t>za zdjęcie pn. „Samotny dmuchawiec” </a:t>
            </a:r>
          </a:p>
        </p:txBody>
      </p:sp>
      <p:pic>
        <p:nvPicPr>
          <p:cNvPr id="33798" name="Picture 8" descr="Wyróżnienie_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575" y="1955800"/>
            <a:ext cx="3987800" cy="419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1671</Words>
  <Application>Microsoft Office PowerPoint</Application>
  <PresentationFormat>Pokaz na ekranie (4:3)</PresentationFormat>
  <Paragraphs>193</Paragraphs>
  <Slides>46</Slides>
  <Notes>1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46</vt:i4>
      </vt:variant>
    </vt:vector>
  </HeadingPairs>
  <TitlesOfParts>
    <vt:vector size="55" baseType="lpstr">
      <vt:lpstr>Arial</vt:lpstr>
      <vt:lpstr>Calibri</vt:lpstr>
      <vt:lpstr>Verdana</vt:lpstr>
      <vt:lpstr>Wingdings</vt:lpstr>
      <vt:lpstr>Comic Sans MS</vt:lpstr>
      <vt:lpstr>Constantia</vt:lpstr>
      <vt:lpstr>Thème Office</vt:lpstr>
      <vt:lpstr>Conception personnalisée</vt:lpstr>
      <vt:lpstr>Adobe Acrobat Document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Grzyby jadalne borowik szlachetny, czubajka kania, pieprznik jadalny…</vt:lpstr>
      <vt:lpstr>Slajd 43</vt:lpstr>
      <vt:lpstr>Slajd 44</vt:lpstr>
      <vt:lpstr>Slajd 45</vt:lpstr>
      <vt:lpstr>Slajd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TEST</cp:lastModifiedBy>
  <cp:revision>61</cp:revision>
  <cp:lastPrinted>2011-12-02T12:25:53Z</cp:lastPrinted>
  <dcterms:created xsi:type="dcterms:W3CDTF">2011-11-09T09:46:35Z</dcterms:created>
  <dcterms:modified xsi:type="dcterms:W3CDTF">2015-12-18T09:27:47Z</dcterms:modified>
  <cp:contentType>Dokument</cp:contentType>
</cp:coreProperties>
</file>