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handoutMasterIdLst>
    <p:handoutMasterId r:id="rId41"/>
  </p:handoutMasterIdLst>
  <p:sldIdLst>
    <p:sldId id="313" r:id="rId3"/>
    <p:sldId id="259" r:id="rId4"/>
    <p:sldId id="280" r:id="rId5"/>
    <p:sldId id="276" r:id="rId6"/>
    <p:sldId id="264" r:id="rId7"/>
    <p:sldId id="282" r:id="rId8"/>
    <p:sldId id="265" r:id="rId9"/>
    <p:sldId id="266" r:id="rId10"/>
    <p:sldId id="267" r:id="rId11"/>
    <p:sldId id="268" r:id="rId12"/>
    <p:sldId id="269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8" r:id="rId32"/>
    <p:sldId id="309" r:id="rId33"/>
    <p:sldId id="310" r:id="rId34"/>
    <p:sldId id="311" r:id="rId35"/>
    <p:sldId id="271" r:id="rId36"/>
    <p:sldId id="272" r:id="rId37"/>
    <p:sldId id="305" r:id="rId38"/>
    <p:sldId id="314" r:id="rId39"/>
  </p:sldIdLst>
  <p:sldSz cx="9144000" cy="6858000" type="screen4x3"/>
  <p:notesSz cx="6799263" cy="9929813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0000"/>
    <a:srgbClr val="4D4D4D"/>
    <a:srgbClr val="5F5F5F"/>
    <a:srgbClr val="003A78"/>
    <a:srgbClr val="002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722" y="156"/>
      </p:cViewPr>
      <p:guideLst>
        <p:guide orient="horz" pos="2160"/>
        <p:guide pos="28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3CCF9E-5A3E-417C-B670-289D3D82C8D1}" type="datetimeFigureOut">
              <a:rPr lang="fr-FR"/>
              <a:pPr>
                <a:defRPr/>
              </a:pPr>
              <a:t>27/04/2017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45E3FEC7-C206-4C83-B4E8-2139C3B4740C}" type="slidenum">
              <a:rPr lang="fr-FR" altLang="pl-PL"/>
              <a:pPr>
                <a:defRPr/>
              </a:pPr>
              <a:t>‹#›</a:t>
            </a:fld>
            <a:endParaRPr lang="fr-FR" altLang="pl-PL"/>
          </a:p>
        </p:txBody>
      </p:sp>
    </p:spTree>
    <p:extLst>
      <p:ext uri="{BB962C8B-B14F-4D97-AF65-F5344CB8AC3E}">
        <p14:creationId xmlns:p14="http://schemas.microsoft.com/office/powerpoint/2010/main" val="1430925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86AD8C-28E4-4C89-A11B-976A493A6D96}" type="datetimeFigureOut">
              <a:rPr lang="fr-FR"/>
              <a:pPr>
                <a:defRPr/>
              </a:pPr>
              <a:t>27/04/2017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03860B64-4E82-4159-8FA1-822A7B5586F1}" type="slidenum">
              <a:rPr lang="fr-FR" altLang="pl-PL"/>
              <a:pPr>
                <a:defRPr/>
              </a:pPr>
              <a:t>‹#›</a:t>
            </a:fld>
            <a:endParaRPr lang="fr-FR" altLang="pl-PL"/>
          </a:p>
        </p:txBody>
      </p:sp>
    </p:spTree>
    <p:extLst>
      <p:ext uri="{BB962C8B-B14F-4D97-AF65-F5344CB8AC3E}">
        <p14:creationId xmlns:p14="http://schemas.microsoft.com/office/powerpoint/2010/main" val="3580017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B6382B-C9CF-4146-8104-92ED893FE0B1}" type="slidenum">
              <a:rPr lang="fr-FR" altLang="pl-PL"/>
              <a:pPr/>
              <a:t>33</a:t>
            </a:fld>
            <a:endParaRPr lang="fr-FR" altLang="pl-PL"/>
          </a:p>
        </p:txBody>
      </p:sp>
    </p:spTree>
    <p:extLst>
      <p:ext uri="{BB962C8B-B14F-4D97-AF65-F5344CB8AC3E}">
        <p14:creationId xmlns:p14="http://schemas.microsoft.com/office/powerpoint/2010/main" val="169231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DF613E2-EEE8-47BB-816A-73A1080AC2E5}" type="datetimeFigureOut">
              <a:rPr lang="fr-FR"/>
              <a:pPr>
                <a:defRPr/>
              </a:pPr>
              <a:t>27/04/2017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10F5307-9292-45E3-BD3F-48BE2F7B8339}" type="slidenum">
              <a:rPr lang="fr-FR" altLang="pl-PL"/>
              <a:pPr>
                <a:defRPr/>
              </a:pPr>
              <a:t>‹#›</a:t>
            </a:fld>
            <a:endParaRPr lang="fr-FR" alt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3CD4DD0-72CB-4A56-B59F-857C79765859}" type="datetimeFigureOut">
              <a:rPr lang="fr-FR"/>
              <a:pPr>
                <a:defRPr/>
              </a:pPr>
              <a:t>27/04/2017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1049372-17D7-4946-9DBB-3EB4FCB540B0}" type="slidenum">
              <a:rPr lang="fr-FR" altLang="pl-PL"/>
              <a:pPr>
                <a:defRPr/>
              </a:pPr>
              <a:t>‹#›</a:t>
            </a:fld>
            <a:endParaRPr lang="fr-FR" alt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5FF6D4-D4D7-426A-98F7-170A3668379E}" type="datetime1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008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822176-65AA-412D-B5F8-2C2E5EEDFFFC}" type="datetimeFigureOut">
              <a:rPr lang="fr-FR"/>
              <a:pPr>
                <a:defRPr/>
              </a:pPr>
              <a:t>27/04/2017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003C587D-1FDB-4024-AC61-8649EEA12D0F}" type="slidenum">
              <a:rPr lang="fr-FR" altLang="pl-PL"/>
              <a:pPr>
                <a:defRPr/>
              </a:pPr>
              <a:t>‹#›</a:t>
            </a:fld>
            <a:endParaRPr lang="fr-FR" alt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98E13F-2491-41FF-9E5E-C16FC37FE5C2}" type="datetimeFigureOut">
              <a:rPr lang="fr-FR"/>
              <a:pPr>
                <a:defRPr/>
              </a:pPr>
              <a:t>27/04/2017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7B2E2DAB-827A-4B05-8362-59270B1757EF}" type="slidenum">
              <a:rPr lang="fr-FR" altLang="pl-PL"/>
              <a:pPr>
                <a:defRPr/>
              </a:pPr>
              <a:t>‹#›</a:t>
            </a:fld>
            <a:endParaRPr lang="fr-FR" alt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40E403D-AD63-46AF-9F01-D58A2D6D463C}" type="datetimeFigureOut">
              <a:rPr lang="fr-FR"/>
              <a:pPr>
                <a:defRPr/>
              </a:pPr>
              <a:t>27/04/2017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8F4F9B03-BA54-4DF4-848A-A19DBA767573}" type="slidenum">
              <a:rPr lang="fr-FR" altLang="pl-PL"/>
              <a:pPr>
                <a:defRPr/>
              </a:pPr>
              <a:t>‹#›</a:t>
            </a:fld>
            <a:endParaRPr lang="fr-FR" alt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EF99F76-504F-40C9-9DC9-96BED4F0488A}" type="datetimeFigureOut">
              <a:rPr lang="fr-FR"/>
              <a:pPr>
                <a:defRPr/>
              </a:pPr>
              <a:t>27/04/2017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AC2CB1F2-6C9D-4A2A-88DE-4EB171A91963}" type="slidenum">
              <a:rPr lang="fr-FR" altLang="pl-PL"/>
              <a:pPr>
                <a:defRPr/>
              </a:pPr>
              <a:t>‹#›</a:t>
            </a:fld>
            <a:endParaRPr lang="fr-FR" alt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1BB7B7F-89C0-411D-9A1E-566D283D4419}" type="datetimeFigureOut">
              <a:rPr lang="fr-FR"/>
              <a:pPr>
                <a:defRPr/>
              </a:pPr>
              <a:t>27/04/2017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18D0EF49-4419-472F-9AD1-72F3ACA740D4}" type="slidenum">
              <a:rPr lang="fr-FR" altLang="pl-PL"/>
              <a:pPr>
                <a:defRPr/>
              </a:pPr>
              <a:t>‹#›</a:t>
            </a:fld>
            <a:endParaRPr lang="fr-FR" alt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9DF126-908F-47FA-8911-177B78CF26B1}" type="datetimeFigureOut">
              <a:rPr lang="fr-FR"/>
              <a:pPr>
                <a:defRPr/>
              </a:pPr>
              <a:t>27/04/2017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8A417B35-14DA-4010-92E3-10BCE19BAA22}" type="slidenum">
              <a:rPr lang="fr-FR" altLang="pl-PL"/>
              <a:pPr>
                <a:defRPr/>
              </a:pPr>
              <a:t>‹#›</a:t>
            </a:fld>
            <a:endParaRPr lang="fr-FR" alt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733D509-A3A5-4AD1-8F3E-F5BA251A0AB0}" type="datetimeFigureOut">
              <a:rPr lang="fr-FR"/>
              <a:pPr>
                <a:defRPr/>
              </a:pPr>
              <a:t>27/04/2017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E97A9242-B312-4668-8032-E3474F958C33}" type="slidenum">
              <a:rPr lang="fr-FR" altLang="pl-PL"/>
              <a:pPr>
                <a:defRPr/>
              </a:pPr>
              <a:t>‹#›</a:t>
            </a:fld>
            <a:endParaRPr lang="fr-FR" alt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F9F478D-84CE-486B-9264-ACB6F53BF1DA}" type="datetimeFigureOut">
              <a:rPr lang="fr-FR"/>
              <a:pPr>
                <a:defRPr/>
              </a:pPr>
              <a:t>27/04/2017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FF7CB19-62A9-4BA1-B327-9D75E05432F1}" type="slidenum">
              <a:rPr lang="fr-FR" altLang="pl-PL"/>
              <a:pPr>
                <a:defRPr/>
              </a:pPr>
              <a:t>‹#›</a:t>
            </a:fld>
            <a:endParaRPr lang="fr-FR" alt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C7D6FA7-9389-4E3C-9EA1-3D94759D0150}" type="datetimeFigureOut">
              <a:rPr lang="fr-FR"/>
              <a:pPr>
                <a:defRPr/>
              </a:pPr>
              <a:t>27/04/2017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DED55EC6-6EF0-4FD0-BA34-E97276C0A96F}" type="slidenum">
              <a:rPr lang="fr-FR" altLang="pl-PL"/>
              <a:pPr>
                <a:defRPr/>
              </a:pPr>
              <a:t>‹#›</a:t>
            </a:fld>
            <a:endParaRPr lang="fr-FR" alt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C35C1A3-44CF-48DE-BC27-372E19F67698}" type="datetimeFigureOut">
              <a:rPr lang="fr-FR"/>
              <a:pPr>
                <a:defRPr/>
              </a:pPr>
              <a:t>27/04/2017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7847E02C-9364-469B-8A93-CE6BE214F291}" type="slidenum">
              <a:rPr lang="fr-FR" altLang="pl-PL"/>
              <a:pPr>
                <a:defRPr/>
              </a:pPr>
              <a:t>‹#›</a:t>
            </a:fld>
            <a:endParaRPr lang="fr-FR" alt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8A509AF-1CFD-4CB9-852E-89335750E44F}" type="datetimeFigureOut">
              <a:rPr lang="fr-FR"/>
              <a:pPr>
                <a:defRPr/>
              </a:pPr>
              <a:t>27/04/2017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98C79BC3-EB5E-4C25-8AE2-5D417DC80C76}" type="slidenum">
              <a:rPr lang="fr-FR" altLang="pl-PL"/>
              <a:pPr>
                <a:defRPr/>
              </a:pPr>
              <a:t>‹#›</a:t>
            </a:fld>
            <a:endParaRPr lang="fr-FR" alt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169AD7C-6985-46A3-B609-A54F33615235}" type="datetimeFigureOut">
              <a:rPr lang="fr-FR"/>
              <a:pPr>
                <a:defRPr/>
              </a:pPr>
              <a:t>27/04/2017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CEF2ACC3-EAE9-4648-858C-73664DE62DA2}" type="slidenum">
              <a:rPr lang="fr-FR" altLang="pl-PL"/>
              <a:pPr>
                <a:defRPr/>
              </a:pPr>
              <a:t>‹#›</a:t>
            </a:fld>
            <a:endParaRPr lang="fr-FR" alt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533F830-33EF-4FA4-84FE-311359DEFBA6}" type="datetimeFigureOut">
              <a:rPr lang="fr-FR"/>
              <a:pPr>
                <a:defRPr/>
              </a:pPr>
              <a:t>27/04/2017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98DBFE4-9A8B-44A3-914B-9B65360938F7}" type="slidenum">
              <a:rPr lang="fr-FR" altLang="pl-PL"/>
              <a:pPr>
                <a:defRPr/>
              </a:pPr>
              <a:t>‹#›</a:t>
            </a:fld>
            <a:endParaRPr lang="fr-FR" alt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D90323B-EF40-4EB4-8521-F0ABAEAF5E42}" type="datetimeFigureOut">
              <a:rPr lang="fr-FR"/>
              <a:pPr>
                <a:defRPr/>
              </a:pPr>
              <a:t>27/04/2017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AF83BA1-2EF5-424C-BFFF-36B033048834}" type="slidenum">
              <a:rPr lang="fr-FR" altLang="pl-PL"/>
              <a:pPr>
                <a:defRPr/>
              </a:pPr>
              <a:t>‹#›</a:t>
            </a:fld>
            <a:endParaRPr lang="fr-FR" alt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9800927-9DD7-40C6-8533-762F27578A7D}" type="datetimeFigureOut">
              <a:rPr lang="fr-FR"/>
              <a:pPr>
                <a:defRPr/>
              </a:pPr>
              <a:t>27/04/2017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F096108-5697-466B-997E-C2A161E0A8D1}" type="slidenum">
              <a:rPr lang="fr-FR" altLang="pl-PL"/>
              <a:pPr>
                <a:defRPr/>
              </a:pPr>
              <a:t>‹#›</a:t>
            </a:fld>
            <a:endParaRPr lang="fr-FR" alt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5B8F1ED-7C5D-4A04-A6F6-D2A19537F8EE}" type="datetimeFigureOut">
              <a:rPr lang="fr-FR"/>
              <a:pPr>
                <a:defRPr/>
              </a:pPr>
              <a:t>27/04/2017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69CB03E-81C7-4C80-A96D-25497793E73B}" type="slidenum">
              <a:rPr lang="fr-FR" altLang="pl-PL"/>
              <a:pPr>
                <a:defRPr/>
              </a:pPr>
              <a:t>‹#›</a:t>
            </a:fld>
            <a:endParaRPr lang="fr-FR" alt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F961C55-5A1C-4CAD-B238-9152C1F70A7C}" type="datetimeFigureOut">
              <a:rPr lang="fr-FR"/>
              <a:pPr>
                <a:defRPr/>
              </a:pPr>
              <a:t>27/04/2017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10756FC-7170-47EC-979B-A32BC41AA141}" type="slidenum">
              <a:rPr lang="fr-FR" altLang="pl-PL"/>
              <a:pPr>
                <a:defRPr/>
              </a:pPr>
              <a:t>‹#›</a:t>
            </a:fld>
            <a:endParaRPr lang="fr-FR" alt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DABA35D-0CE6-4C90-B55A-EDAD6BADDDC1}" type="datetimeFigureOut">
              <a:rPr lang="fr-FR"/>
              <a:pPr>
                <a:defRPr/>
              </a:pPr>
              <a:t>27/04/2017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711F219-64E2-4D52-AABF-7C5782EA677C}" type="slidenum">
              <a:rPr lang="fr-FR" altLang="pl-PL"/>
              <a:pPr>
                <a:defRPr/>
              </a:pPr>
              <a:t>‹#›</a:t>
            </a:fld>
            <a:endParaRPr lang="fr-FR" alt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6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2100" y="127000"/>
            <a:ext cx="85598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 11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404813" y="-1000125"/>
            <a:ext cx="9956801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Image 1" descr="LogosEEAgrantsNORWAYgrants_CMJN.emf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1499"/>
          <a:stretch/>
        </p:blipFill>
        <p:spPr bwMode="auto">
          <a:xfrm>
            <a:off x="6814317" y="0"/>
            <a:ext cx="819994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" y="-128160"/>
            <a:ext cx="553756" cy="73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 userDrawn="1"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051" r="31224"/>
          <a:stretch/>
        </p:blipFill>
        <p:spPr bwMode="auto">
          <a:xfrm>
            <a:off x="3250942" y="-233018"/>
            <a:ext cx="2223932" cy="95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5" r:id="rId2"/>
    <p:sldLayoutId id="2147484144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6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2100" y="127000"/>
            <a:ext cx="85598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Image 10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04813" y="-427038"/>
            <a:ext cx="9956801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Image 5" descr="LogosEEAgrantsNORWAYgrants_CMJN.emf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013" y="447675"/>
            <a:ext cx="2497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jpeg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93688" y="1693863"/>
            <a:ext cx="8580437" cy="250983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pl-PL" altLang="pl-PL" sz="3200" dirty="0" smtClean="0">
                <a:latin typeface="Constantia"/>
                <a:cs typeface="Constantia"/>
              </a:rPr>
              <a:t>Konferencja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pl-PL" altLang="pl-PL" sz="3200" b="1" dirty="0" smtClean="0">
                <a:solidFill>
                  <a:srgbClr val="008000"/>
                </a:solidFill>
                <a:latin typeface="Constantia"/>
                <a:cs typeface="Constantia"/>
              </a:rPr>
              <a:t>Zielone Dorzecze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pl-PL" altLang="pl-PL" b="1" dirty="0">
                <a:latin typeface="Constantia"/>
                <a:cs typeface="Constantia"/>
              </a:rPr>
              <a:t>k</a:t>
            </a:r>
            <a:r>
              <a:rPr lang="pl-PL" altLang="pl-PL" b="1" dirty="0" smtClean="0">
                <a:latin typeface="Constantia"/>
                <a:cs typeface="Constantia"/>
              </a:rPr>
              <a:t>ończąca realizację projektu  </a:t>
            </a:r>
          </a:p>
          <a:p>
            <a:pPr algn="ctr" eaLnBrk="1" hangingPunct="1">
              <a:defRPr/>
            </a:pPr>
            <a:r>
              <a:rPr lang="pl-PL" altLang="pl-PL" b="1" dirty="0" smtClean="0">
                <a:latin typeface="Constantia"/>
                <a:cs typeface="Constantia"/>
              </a:rPr>
              <a:t>„Ochrona różnorodności biologicznej i ekosystemów na terenie Dorzecza Parsęty poprzez edukację dzieci i młodzieży”</a:t>
            </a:r>
            <a:endParaRPr lang="fr-FR" altLang="pl-PL" b="1" dirty="0" smtClean="0">
              <a:solidFill>
                <a:srgbClr val="404040"/>
              </a:solidFill>
              <a:latin typeface="Constantia"/>
              <a:cs typeface="Constanti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604308" y="4579938"/>
            <a:ext cx="5802967" cy="67945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dirty="0" smtClean="0">
                <a:latin typeface="Constantia"/>
                <a:cs typeface="Constantia"/>
              </a:rPr>
              <a:t>Krzysztof Majewski – Wójt Gminy Rąbino </a:t>
            </a:r>
          </a:p>
          <a:p>
            <a:pPr algn="ctr" eaLnBrk="1" hangingPunct="1">
              <a:defRPr/>
            </a:pPr>
            <a:endParaRPr lang="fr-FR" altLang="pl-PL" dirty="0" smtClean="0">
              <a:latin typeface="Constantia"/>
              <a:cs typeface="Constantia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97100" y="6022975"/>
            <a:ext cx="4997450" cy="44291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dirty="0" smtClean="0">
                <a:latin typeface="Constantia"/>
                <a:cs typeface="Constantia"/>
              </a:rPr>
              <a:t>Lipie, 26.04.2017 r.</a:t>
            </a:r>
          </a:p>
          <a:p>
            <a:pPr algn="ctr" eaLnBrk="1" hangingPunct="1">
              <a:defRPr/>
            </a:pPr>
            <a:endParaRPr lang="fr-FR" altLang="pl-PL" dirty="0" smtClean="0">
              <a:solidFill>
                <a:srgbClr val="40404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36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oneTexte 8"/>
          <p:cNvSpPr txBox="1">
            <a:spLocks noChangeArrowheads="1"/>
          </p:cNvSpPr>
          <p:nvPr/>
        </p:nvSpPr>
        <p:spPr bwMode="auto">
          <a:xfrm>
            <a:off x="914400" y="1177925"/>
            <a:ext cx="7129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pl-PL" altLang="pl-PL" sz="1600"/>
          </a:p>
        </p:txBody>
      </p:sp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1036638" y="1177925"/>
            <a:ext cx="7007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b="1" dirty="0">
                <a:latin typeface="Constantia"/>
                <a:cs typeface="Constantia"/>
              </a:rPr>
              <a:t>Szkoła Podstawowa nr 7 im. Noblistów Polskich w Szczecinku</a:t>
            </a:r>
          </a:p>
        </p:txBody>
      </p:sp>
      <p:sp>
        <p:nvSpPr>
          <p:cNvPr id="39941" name="Rectangle 7"/>
          <p:cNvSpPr>
            <a:spLocks noChangeArrowheads="1"/>
          </p:cNvSpPr>
          <p:nvPr/>
        </p:nvSpPr>
        <p:spPr bwMode="auto">
          <a:xfrm>
            <a:off x="577850" y="6440488"/>
            <a:ext cx="7635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1400" dirty="0">
                <a:latin typeface="Constantia"/>
                <a:cs typeface="Constantia"/>
              </a:rPr>
              <a:t>Zdjęcia Pracowni Bioróżnorodności przed i po aranżacji</a:t>
            </a:r>
          </a:p>
        </p:txBody>
      </p:sp>
      <p:pic>
        <p:nvPicPr>
          <p:cNvPr id="40966" name="Picture 9" descr="_Szczecinek%20-%20izba%20przed%20%281%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1544638"/>
            <a:ext cx="3349625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0967" name="Picture 11" descr="_Szczecinek%20-%20izba%20przed%20%282%2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4131831"/>
            <a:ext cx="3349625" cy="218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0970" name="Picture 17" descr="IMG_2341-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0800" y="4131831"/>
            <a:ext cx="3521075" cy="218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0968" name="Picture 13" descr="IMG_235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5412" y="1544638"/>
            <a:ext cx="3326463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0969" name="Picture 15" descr="IMG_236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3100" y="3069171"/>
            <a:ext cx="2774950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oneTexte 8"/>
          <p:cNvSpPr txBox="1">
            <a:spLocks noChangeArrowheads="1"/>
          </p:cNvSpPr>
          <p:nvPr/>
        </p:nvSpPr>
        <p:spPr bwMode="auto">
          <a:xfrm>
            <a:off x="914400" y="1177925"/>
            <a:ext cx="7129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pl-PL" altLang="pl-PL" sz="1600"/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2286000" y="103091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altLang="pl-PL" b="1" dirty="0" smtClean="0">
              <a:latin typeface="Constantia"/>
              <a:cs typeface="Constantia"/>
            </a:endParaRPr>
          </a:p>
          <a:p>
            <a:pPr algn="ctr"/>
            <a:r>
              <a:rPr lang="pl-PL" altLang="pl-PL" b="1" dirty="0" smtClean="0">
                <a:latin typeface="Constantia"/>
                <a:cs typeface="Constantia"/>
              </a:rPr>
              <a:t>Zespół </a:t>
            </a:r>
            <a:r>
              <a:rPr lang="pl-PL" altLang="pl-PL" b="1" dirty="0">
                <a:latin typeface="Constantia"/>
                <a:cs typeface="Constantia"/>
              </a:rPr>
              <a:t>Szkół w </a:t>
            </a:r>
            <a:r>
              <a:rPr lang="pl-PL" altLang="pl-PL" b="1" dirty="0" err="1">
                <a:latin typeface="Constantia"/>
                <a:cs typeface="Constantia"/>
              </a:rPr>
              <a:t>Dargini</a:t>
            </a:r>
            <a:endParaRPr lang="pl-PL" altLang="pl-PL" b="1" dirty="0">
              <a:latin typeface="Constantia"/>
              <a:cs typeface="Constantia"/>
            </a:endParaRPr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506413" y="6294438"/>
            <a:ext cx="763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1400" dirty="0">
                <a:latin typeface="Constantia"/>
                <a:cs typeface="Constantia"/>
              </a:rPr>
              <a:t>Zdjęcia Pracowni Bioróżnorodności przed i po aranżacji</a:t>
            </a:r>
          </a:p>
        </p:txBody>
      </p:sp>
      <p:pic>
        <p:nvPicPr>
          <p:cNvPr id="41990" name="Picture 9" descr="_Sala%20bior%C3%B3%C5%BCnorodno%C5%9Bci%20-%20Dargi%C5%84%20%281%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413" y="1675779"/>
            <a:ext cx="3197225" cy="192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1991" name="Picture 11" descr="_Sala%20bior%C3%B3%C5%BCnorodno%C5%9Bci%20-%20Dargi%C5%84%20%282%2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413" y="4100250"/>
            <a:ext cx="3197225" cy="206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1994" name="Picture 17" descr="IMG_225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9569" y="4366642"/>
            <a:ext cx="3205162" cy="190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1992" name="Picture 13" descr="IMG_225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1820" y="1623062"/>
            <a:ext cx="3021012" cy="192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1993" name="Picture 15" descr="IMG_222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0889" y="2861656"/>
            <a:ext cx="3311400" cy="2152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oneTexte 8"/>
          <p:cNvSpPr txBox="1">
            <a:spLocks noChangeArrowheads="1"/>
          </p:cNvSpPr>
          <p:nvPr/>
        </p:nvSpPr>
        <p:spPr bwMode="auto">
          <a:xfrm>
            <a:off x="914400" y="1177925"/>
            <a:ext cx="7129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pl-PL" altLang="pl-PL" sz="1600"/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2286000" y="1177925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b="1" dirty="0" smtClean="0">
                <a:latin typeface="Constantia"/>
                <a:cs typeface="Constantia"/>
              </a:rPr>
              <a:t>Szkoła Podstawowa im. Bohaterów 6 Pomorskiej Dywizji Piechoty w Karlinie</a:t>
            </a:r>
          </a:p>
          <a:p>
            <a:pPr algn="ctr"/>
            <a:endParaRPr lang="pl-PL" altLang="pl-PL" b="1" dirty="0"/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506413" y="6294438"/>
            <a:ext cx="763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1400" dirty="0">
                <a:latin typeface="Constantia"/>
                <a:cs typeface="Constantia"/>
              </a:rPr>
              <a:t>Zdjęcia Pracowni Bioróżnorodności przed i po aranżacji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14" y="1945265"/>
            <a:ext cx="3075740" cy="2047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14" y="4188912"/>
            <a:ext cx="3075740" cy="2047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079" y="1968603"/>
            <a:ext cx="2881366" cy="1917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2576" y="4188912"/>
            <a:ext cx="3063871" cy="2039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4949" y="2864119"/>
            <a:ext cx="2748386" cy="2044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811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oneTexte 8"/>
          <p:cNvSpPr txBox="1">
            <a:spLocks noChangeArrowheads="1"/>
          </p:cNvSpPr>
          <p:nvPr/>
        </p:nvSpPr>
        <p:spPr bwMode="auto">
          <a:xfrm>
            <a:off x="914400" y="1177925"/>
            <a:ext cx="7129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pl-PL" altLang="pl-PL" sz="1600"/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2286000" y="1177925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b="1" dirty="0">
                <a:latin typeface="Constantia"/>
                <a:cs typeface="Constantia"/>
              </a:rPr>
              <a:t>Zespół Szkół w </a:t>
            </a:r>
            <a:r>
              <a:rPr lang="pl-PL" altLang="pl-PL" b="1" dirty="0" smtClean="0">
                <a:latin typeface="Constantia"/>
                <a:cs typeface="Constantia"/>
              </a:rPr>
              <a:t>Ustroniu Morskim </a:t>
            </a:r>
            <a:endParaRPr lang="pl-PL" altLang="pl-PL" b="1" dirty="0">
              <a:latin typeface="Constantia"/>
              <a:cs typeface="Constantia"/>
            </a:endParaRPr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506413" y="6294438"/>
            <a:ext cx="763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1400" dirty="0">
                <a:latin typeface="Constantia"/>
                <a:cs typeface="Constantia"/>
              </a:rPr>
              <a:t>Zdjęcia Pracowni Bioróżnorodności przed i po aranżacji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57" y="1583010"/>
            <a:ext cx="3415917" cy="2088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14" y="3873916"/>
            <a:ext cx="3429260" cy="2280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871" y="1583288"/>
            <a:ext cx="3140534" cy="2088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871" y="3871804"/>
            <a:ext cx="3140534" cy="2260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1233" y="2789456"/>
            <a:ext cx="3069936" cy="2041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867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oneTexte 8"/>
          <p:cNvSpPr txBox="1">
            <a:spLocks noChangeArrowheads="1"/>
          </p:cNvSpPr>
          <p:nvPr/>
        </p:nvSpPr>
        <p:spPr bwMode="auto">
          <a:xfrm>
            <a:off x="914400" y="1177925"/>
            <a:ext cx="7129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pl-PL" altLang="pl-PL" sz="1600"/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692727" y="1177925"/>
            <a:ext cx="73511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altLang="pl-PL" b="1" dirty="0" smtClean="0">
                <a:latin typeface="Constantia"/>
                <a:cs typeface="Constantia"/>
              </a:rPr>
              <a:t>Szkoła Podstawowa nr 4 im. Mikołaja Kopernika w Białogardzie </a:t>
            </a:r>
          </a:p>
          <a:p>
            <a:pPr algn="ctr"/>
            <a:r>
              <a:rPr lang="pl-PL" altLang="pl-PL" b="1" dirty="0" smtClean="0"/>
              <a:t> </a:t>
            </a:r>
            <a:endParaRPr lang="pl-PL" altLang="pl-PL" b="1" dirty="0"/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506413" y="6294438"/>
            <a:ext cx="763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1400" dirty="0">
                <a:latin typeface="Constantia"/>
                <a:cs typeface="Constantia"/>
              </a:rPr>
              <a:t>Zdjęcia Pracowni Bioróżnorodności przed i po aranżacji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609917"/>
            <a:ext cx="3076332" cy="2049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676" y="1609917"/>
            <a:ext cx="3090187" cy="205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676" y="4027055"/>
            <a:ext cx="3072025" cy="2049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4027055"/>
            <a:ext cx="2943763" cy="195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3154" y="3000204"/>
            <a:ext cx="2671101" cy="1776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457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oneTexte 8"/>
          <p:cNvSpPr txBox="1">
            <a:spLocks noChangeArrowheads="1"/>
          </p:cNvSpPr>
          <p:nvPr/>
        </p:nvSpPr>
        <p:spPr bwMode="auto">
          <a:xfrm>
            <a:off x="914400" y="1177925"/>
            <a:ext cx="7129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pl-PL" altLang="pl-PL" sz="1600"/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692727" y="1177925"/>
            <a:ext cx="73511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altLang="pl-PL" b="1" dirty="0" smtClean="0">
                <a:latin typeface="Constantia"/>
                <a:cs typeface="Constantia"/>
              </a:rPr>
              <a:t>Zespół Szkół im. Ignacego Łukasiewicza we Wrzosowie </a:t>
            </a:r>
          </a:p>
          <a:p>
            <a:pPr algn="ctr"/>
            <a:r>
              <a:rPr lang="pl-PL" altLang="pl-PL" b="1" dirty="0" smtClean="0"/>
              <a:t> </a:t>
            </a:r>
            <a:endParaRPr lang="pl-PL" altLang="pl-PL" b="1" dirty="0"/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418093" y="6294438"/>
            <a:ext cx="763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1400" dirty="0">
                <a:latin typeface="Constantia"/>
                <a:cs typeface="Constantia"/>
              </a:rPr>
              <a:t>Zdjęcia Pracowni Bioróżnorodności przed i po aranżacji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640" y="1671492"/>
            <a:ext cx="2812473" cy="1870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640" y="3969434"/>
            <a:ext cx="2812473" cy="1870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971" y="1671063"/>
            <a:ext cx="2997317" cy="1870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972" y="3996496"/>
            <a:ext cx="2908996" cy="1876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341" y="2751567"/>
            <a:ext cx="2997317" cy="1870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496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oneTexte 8"/>
          <p:cNvSpPr txBox="1">
            <a:spLocks noChangeArrowheads="1"/>
          </p:cNvSpPr>
          <p:nvPr/>
        </p:nvSpPr>
        <p:spPr bwMode="auto">
          <a:xfrm>
            <a:off x="914400" y="1177925"/>
            <a:ext cx="7129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pl-PL" altLang="pl-PL" sz="1600"/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692727" y="1177925"/>
            <a:ext cx="73511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altLang="pl-PL" b="1" dirty="0" smtClean="0">
                <a:latin typeface="Constantia"/>
                <a:cs typeface="Constantia"/>
              </a:rPr>
              <a:t>Szkoła Podstawowa w Wierzchowie</a:t>
            </a:r>
          </a:p>
          <a:p>
            <a:pPr algn="ctr"/>
            <a:r>
              <a:rPr lang="pl-PL" altLang="pl-PL" b="1" dirty="0" smtClean="0">
                <a:latin typeface="Constantia"/>
                <a:cs typeface="Constantia"/>
              </a:rPr>
              <a:t> </a:t>
            </a:r>
            <a:endParaRPr lang="pl-PL" altLang="pl-PL" b="1" dirty="0">
              <a:latin typeface="Constantia"/>
              <a:cs typeface="Constantia"/>
            </a:endParaRPr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506413" y="6294438"/>
            <a:ext cx="763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1400" dirty="0">
                <a:latin typeface="Constantia"/>
                <a:cs typeface="Constantia"/>
              </a:rPr>
              <a:t>Zdjęcia Pracowni Bioróżnorodności przed i po aranżacji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309" y="1659564"/>
            <a:ext cx="2946400" cy="2018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309" y="3987938"/>
            <a:ext cx="2969491" cy="1974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7782" y="1740839"/>
            <a:ext cx="2816081" cy="187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084" y="3950014"/>
            <a:ext cx="2729779" cy="1912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6070" y="2736505"/>
            <a:ext cx="2779785" cy="1883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554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oneTexte 8"/>
          <p:cNvSpPr txBox="1">
            <a:spLocks noChangeArrowheads="1"/>
          </p:cNvSpPr>
          <p:nvPr/>
        </p:nvSpPr>
        <p:spPr bwMode="auto">
          <a:xfrm>
            <a:off x="914400" y="1177925"/>
            <a:ext cx="7129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pl-PL" altLang="pl-PL" sz="1600"/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1265783" y="1189130"/>
            <a:ext cx="73511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altLang="pl-PL" b="1" dirty="0" smtClean="0">
                <a:latin typeface="Constantia"/>
                <a:cs typeface="Constantia"/>
              </a:rPr>
              <a:t>Szkoła Podstawowa im. Jana Nowaka-Jeziorańskiego                              w Bornym Sulinowie </a:t>
            </a:r>
          </a:p>
          <a:p>
            <a:pPr algn="ctr"/>
            <a:r>
              <a:rPr lang="pl-PL" altLang="pl-PL" b="1" dirty="0" smtClean="0">
                <a:latin typeface="Constantia"/>
                <a:cs typeface="Constantia"/>
              </a:rPr>
              <a:t> </a:t>
            </a:r>
            <a:endParaRPr lang="pl-PL" altLang="pl-PL" b="1" dirty="0">
              <a:latin typeface="Constantia"/>
              <a:cs typeface="Constantia"/>
            </a:endParaRPr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506413" y="6294438"/>
            <a:ext cx="763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1400" dirty="0">
                <a:latin typeface="Constantia"/>
                <a:cs typeface="Constantia"/>
              </a:rPr>
              <a:t>Zdjęcia Pracowni Bioróżnorodności przed i po aranżacji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71" y="1891282"/>
            <a:ext cx="3040641" cy="1882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72" y="4080002"/>
            <a:ext cx="2974110" cy="1977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710" y="2008150"/>
            <a:ext cx="2871499" cy="1830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710" y="4095592"/>
            <a:ext cx="2919903" cy="1946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4590" y="2964873"/>
            <a:ext cx="2673261" cy="1782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134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oneTexte 8"/>
          <p:cNvSpPr txBox="1">
            <a:spLocks noChangeArrowheads="1"/>
          </p:cNvSpPr>
          <p:nvPr/>
        </p:nvSpPr>
        <p:spPr bwMode="auto">
          <a:xfrm>
            <a:off x="914400" y="1177925"/>
            <a:ext cx="7129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pl-PL" altLang="pl-PL" sz="1600"/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692727" y="1177925"/>
            <a:ext cx="73511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altLang="pl-PL" b="1" dirty="0" smtClean="0">
                <a:latin typeface="Constantia"/>
                <a:cs typeface="Constantia"/>
              </a:rPr>
              <a:t>Zespół Szkół Publicznych w Rymaniu</a:t>
            </a:r>
          </a:p>
          <a:p>
            <a:pPr algn="ctr"/>
            <a:r>
              <a:rPr lang="pl-PL" altLang="pl-PL" b="1" dirty="0" smtClean="0"/>
              <a:t> </a:t>
            </a:r>
            <a:endParaRPr lang="pl-PL" altLang="pl-PL" b="1" dirty="0"/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506413" y="6294438"/>
            <a:ext cx="763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1400" dirty="0">
                <a:latin typeface="Constantia"/>
                <a:cs typeface="Constantia"/>
              </a:rPr>
              <a:t>Zdjęcia Pracowni Bioróżnorodności przed i po aranżacji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03" y="1681577"/>
            <a:ext cx="3375739" cy="2026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13" y="3980872"/>
            <a:ext cx="3415229" cy="2052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309" y="1681577"/>
            <a:ext cx="3363647" cy="2183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309" y="4033406"/>
            <a:ext cx="3363647" cy="2213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9833" y="2344527"/>
            <a:ext cx="1967346" cy="2952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837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oneTexte 8"/>
          <p:cNvSpPr txBox="1">
            <a:spLocks noChangeArrowheads="1"/>
          </p:cNvSpPr>
          <p:nvPr/>
        </p:nvSpPr>
        <p:spPr bwMode="auto">
          <a:xfrm>
            <a:off x="914400" y="1177925"/>
            <a:ext cx="7129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pl-PL" altLang="pl-PL" sz="1600"/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692727" y="1177925"/>
            <a:ext cx="73511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altLang="pl-PL" b="1" dirty="0" smtClean="0">
                <a:latin typeface="Constantia"/>
                <a:cs typeface="Constantia"/>
              </a:rPr>
              <a:t>Szkoła Podstawowa im. Adama Mickiewicza w Rąbinie</a:t>
            </a:r>
          </a:p>
          <a:p>
            <a:pPr algn="ctr"/>
            <a:r>
              <a:rPr lang="pl-PL" altLang="pl-PL" b="1" dirty="0" smtClean="0"/>
              <a:t> </a:t>
            </a:r>
            <a:endParaRPr lang="pl-PL" altLang="pl-PL" b="1" dirty="0"/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506413" y="6294438"/>
            <a:ext cx="763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1400" dirty="0">
                <a:latin typeface="Constantia"/>
                <a:cs typeface="Constantia"/>
              </a:rPr>
              <a:t>Zdjęcia Pracowni Bioróżnorodności przed i po aranżacji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27" y="1879270"/>
            <a:ext cx="2812473" cy="1870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27" y="4059348"/>
            <a:ext cx="2862108" cy="1903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6364" y="1846263"/>
            <a:ext cx="2933940" cy="1955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6365" y="4189400"/>
            <a:ext cx="2933940" cy="1881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497" y="3188411"/>
            <a:ext cx="2595420" cy="173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664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oneTexte 8"/>
          <p:cNvSpPr txBox="1">
            <a:spLocks noChangeArrowheads="1"/>
          </p:cNvSpPr>
          <p:nvPr/>
        </p:nvSpPr>
        <p:spPr bwMode="auto">
          <a:xfrm>
            <a:off x="293688" y="1577975"/>
            <a:ext cx="85042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1" hangingPunct="1">
              <a:buFont typeface="Arial" charset="0"/>
              <a:buNone/>
            </a:pPr>
            <a:r>
              <a:rPr lang="pl-PL" altLang="pl-PL" sz="2400" b="1" dirty="0">
                <a:latin typeface="Constantia"/>
                <a:cs typeface="Constantia"/>
              </a:rPr>
              <a:t>Celem realizacji projektu</a:t>
            </a:r>
          </a:p>
          <a:p>
            <a:pPr marL="342900" indent="-342900" algn="ctr" eaLnBrk="1" hangingPunct="1">
              <a:buFont typeface="Arial" charset="0"/>
              <a:buNone/>
            </a:pPr>
            <a:endParaRPr lang="pl-PL" altLang="pl-PL" sz="2400" dirty="0">
              <a:latin typeface="Constantia"/>
              <a:cs typeface="Constantia"/>
            </a:endParaRPr>
          </a:p>
          <a:p>
            <a:pPr marL="342900" indent="-342900" algn="ctr" eaLnBrk="1" hangingPunct="1">
              <a:buFont typeface="Arial" charset="0"/>
              <a:buNone/>
            </a:pPr>
            <a:r>
              <a:rPr lang="pl-PL" altLang="pl-PL" sz="2400" dirty="0">
                <a:latin typeface="Constantia"/>
                <a:cs typeface="Constantia"/>
              </a:rPr>
              <a:t>jest wzrost świadomości społecznej na temat różnorodności biologicznej oraz edukacja w tej dziedzinie w powiązaniu ze zmianami klimatycznymi i ekonomiczną wartością ekosystemów. </a:t>
            </a:r>
            <a:endParaRPr lang="fr-FR" altLang="pl-PL" sz="2400" dirty="0">
              <a:solidFill>
                <a:srgbClr val="4D4D4D"/>
              </a:solidFill>
              <a:latin typeface="Constantia"/>
              <a:cs typeface="Constantia"/>
            </a:endParaRPr>
          </a:p>
        </p:txBody>
      </p:sp>
      <p:pic>
        <p:nvPicPr>
          <p:cNvPr id="4" name="Obraz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424" y="4135572"/>
            <a:ext cx="3574887" cy="2526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oneTexte 8"/>
          <p:cNvSpPr txBox="1">
            <a:spLocks noChangeArrowheads="1"/>
          </p:cNvSpPr>
          <p:nvPr/>
        </p:nvSpPr>
        <p:spPr bwMode="auto">
          <a:xfrm>
            <a:off x="914400" y="1177925"/>
            <a:ext cx="7129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pl-PL" altLang="pl-PL" sz="1600"/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692727" y="1177925"/>
            <a:ext cx="73511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altLang="pl-PL" b="1" dirty="0" smtClean="0">
                <a:latin typeface="Constantia"/>
                <a:cs typeface="Constantia"/>
              </a:rPr>
              <a:t>Szkoła Podstawowa im. Jana Brzechwy w Rogowie</a:t>
            </a:r>
          </a:p>
          <a:p>
            <a:pPr algn="ctr"/>
            <a:r>
              <a:rPr lang="pl-PL" altLang="pl-PL" b="1" dirty="0" smtClean="0"/>
              <a:t> </a:t>
            </a:r>
            <a:endParaRPr lang="pl-PL" altLang="pl-PL" b="1" dirty="0"/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506413" y="6294438"/>
            <a:ext cx="763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1400" dirty="0">
                <a:latin typeface="Constantia"/>
                <a:cs typeface="Constantia"/>
              </a:rPr>
              <a:t>Zdjęcia Pracowni Bioróżnorodności przed i po aranżacji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40" y="1824256"/>
            <a:ext cx="3175484" cy="2111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40" y="4058804"/>
            <a:ext cx="3175484" cy="1990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002" y="1824255"/>
            <a:ext cx="3097245" cy="2011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002" y="3985370"/>
            <a:ext cx="3097245" cy="2063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9803" y="2841780"/>
            <a:ext cx="2865924" cy="1910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591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oneTexte 8"/>
          <p:cNvSpPr txBox="1">
            <a:spLocks noChangeArrowheads="1"/>
          </p:cNvSpPr>
          <p:nvPr/>
        </p:nvSpPr>
        <p:spPr bwMode="auto">
          <a:xfrm>
            <a:off x="1274618" y="1254560"/>
            <a:ext cx="7129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pl-PL" altLang="pl-PL" sz="1600"/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692727" y="1177925"/>
            <a:ext cx="73511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altLang="pl-PL" b="1" dirty="0" smtClean="0">
                <a:latin typeface="Constantia"/>
                <a:cs typeface="Constantia"/>
              </a:rPr>
              <a:t>Szkoła Podstawowa im. Mieszka I w Drzonowie </a:t>
            </a:r>
          </a:p>
          <a:p>
            <a:pPr algn="ctr"/>
            <a:r>
              <a:rPr lang="pl-PL" altLang="pl-PL" b="1" dirty="0" smtClean="0"/>
              <a:t> </a:t>
            </a:r>
            <a:endParaRPr lang="pl-PL" altLang="pl-PL" b="1" dirty="0"/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506413" y="6294438"/>
            <a:ext cx="763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1400" dirty="0">
                <a:latin typeface="Constantia"/>
                <a:cs typeface="Constantia"/>
              </a:rPr>
              <a:t>Zdjęcia Pracowni Bioróżnorodności przed i po aranżacji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128" y="1824256"/>
            <a:ext cx="2904836" cy="1931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017" y="4113784"/>
            <a:ext cx="2902095" cy="1929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345" y="1824256"/>
            <a:ext cx="3028518" cy="2019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418" y="4129576"/>
            <a:ext cx="2953170" cy="1968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597" y="3137361"/>
            <a:ext cx="2608116" cy="1738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076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oneTexte 8"/>
          <p:cNvSpPr txBox="1">
            <a:spLocks noChangeArrowheads="1"/>
          </p:cNvSpPr>
          <p:nvPr/>
        </p:nvSpPr>
        <p:spPr bwMode="auto">
          <a:xfrm>
            <a:off x="1274618" y="1254560"/>
            <a:ext cx="7129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pl-PL" altLang="pl-PL" sz="1600"/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692727" y="1177925"/>
            <a:ext cx="73511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altLang="pl-PL" b="1" dirty="0" smtClean="0">
                <a:latin typeface="Constantia"/>
                <a:cs typeface="Constantia"/>
              </a:rPr>
              <a:t>Zespół Szkół im. Noblistów Polskich w Siemyślu</a:t>
            </a:r>
          </a:p>
          <a:p>
            <a:pPr algn="ctr"/>
            <a:r>
              <a:rPr lang="pl-PL" altLang="pl-PL" b="1" dirty="0" smtClean="0"/>
              <a:t> </a:t>
            </a:r>
            <a:endParaRPr lang="pl-PL" altLang="pl-PL" b="1" dirty="0"/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506413" y="6294438"/>
            <a:ext cx="763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1400" dirty="0">
                <a:latin typeface="Constantia"/>
                <a:cs typeface="Constantia"/>
              </a:rPr>
              <a:t>Zdjęcia Pracowni Bioróżnorodności przed i po aranżacji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618" y="1900891"/>
            <a:ext cx="2931536" cy="1953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618" y="4061617"/>
            <a:ext cx="2860480" cy="1905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8473" y="1952995"/>
            <a:ext cx="3063484" cy="1901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309" y="4061617"/>
            <a:ext cx="2952648" cy="1963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9593" y="3105720"/>
            <a:ext cx="2777403" cy="1851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080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oneTexte 8"/>
          <p:cNvSpPr txBox="1">
            <a:spLocks noChangeArrowheads="1"/>
          </p:cNvSpPr>
          <p:nvPr/>
        </p:nvSpPr>
        <p:spPr bwMode="auto">
          <a:xfrm>
            <a:off x="1274618" y="1254560"/>
            <a:ext cx="7129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pl-PL" altLang="pl-PL" sz="1600"/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692727" y="1177925"/>
            <a:ext cx="73511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altLang="pl-PL" b="1" dirty="0" smtClean="0">
                <a:latin typeface="Constantia"/>
                <a:cs typeface="Constantia"/>
              </a:rPr>
              <a:t>Zespół Szkół nr 1 im. Henryka Sienkiewicza w Białym Borze </a:t>
            </a:r>
          </a:p>
          <a:p>
            <a:pPr algn="ctr"/>
            <a:r>
              <a:rPr lang="pl-PL" altLang="pl-PL" b="1" dirty="0" smtClean="0"/>
              <a:t> </a:t>
            </a:r>
            <a:endParaRPr lang="pl-PL" altLang="pl-PL" b="1" dirty="0"/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506413" y="6294438"/>
            <a:ext cx="763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1400" dirty="0">
                <a:latin typeface="Constantia"/>
                <a:cs typeface="Constantia"/>
              </a:rPr>
              <a:t>Zdjęcia Pracowni Bioróżnorodności przed i po aranżacji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13" y="2835714"/>
            <a:ext cx="2923309" cy="1947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2938" y="1725844"/>
            <a:ext cx="3190777" cy="2121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2938" y="4167168"/>
            <a:ext cx="3181144" cy="2121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275585" y="2831956"/>
            <a:ext cx="3011198" cy="2008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691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oneTexte 8"/>
          <p:cNvSpPr txBox="1">
            <a:spLocks noChangeArrowheads="1"/>
          </p:cNvSpPr>
          <p:nvPr/>
        </p:nvSpPr>
        <p:spPr bwMode="auto">
          <a:xfrm>
            <a:off x="1274618" y="1254560"/>
            <a:ext cx="7129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pl-PL" altLang="pl-PL" sz="1600"/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692727" y="1177925"/>
            <a:ext cx="73511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altLang="pl-PL" b="1" dirty="0" smtClean="0">
                <a:latin typeface="Constantia"/>
                <a:cs typeface="Constantia"/>
              </a:rPr>
              <a:t>Szkoła Podstawowa im. prof. Władysława Szafera w Barwicach  </a:t>
            </a:r>
          </a:p>
          <a:p>
            <a:pPr algn="ctr"/>
            <a:r>
              <a:rPr lang="pl-PL" altLang="pl-PL" b="1" dirty="0" smtClean="0">
                <a:latin typeface="Constantia"/>
                <a:cs typeface="Constantia"/>
              </a:rPr>
              <a:t> </a:t>
            </a:r>
            <a:endParaRPr lang="pl-PL" altLang="pl-PL" b="1" dirty="0">
              <a:latin typeface="Constantia"/>
              <a:cs typeface="Constantia"/>
            </a:endParaRPr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506413" y="6294438"/>
            <a:ext cx="763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1400" dirty="0">
                <a:latin typeface="Constantia"/>
                <a:cs typeface="Constantia"/>
              </a:rPr>
              <a:t>Zdjęcia Pracowni Bioróżnorodności przed i po aranżacji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72" y="1824256"/>
            <a:ext cx="2979137" cy="1981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349" y="4037443"/>
            <a:ext cx="3043382" cy="2023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5490" y="1880175"/>
            <a:ext cx="2886797" cy="1919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808" y="4122394"/>
            <a:ext cx="2767301" cy="1840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1403" y="3109202"/>
            <a:ext cx="2569876" cy="1712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195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oneTexte 8"/>
          <p:cNvSpPr txBox="1">
            <a:spLocks noChangeArrowheads="1"/>
          </p:cNvSpPr>
          <p:nvPr/>
        </p:nvSpPr>
        <p:spPr bwMode="auto">
          <a:xfrm>
            <a:off x="1274618" y="1254560"/>
            <a:ext cx="7129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pl-PL" altLang="pl-PL" sz="1600"/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692727" y="1177925"/>
            <a:ext cx="7351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altLang="pl-PL" b="1" dirty="0" smtClean="0">
                <a:latin typeface="Constantia"/>
                <a:cs typeface="Constantia"/>
              </a:rPr>
              <a:t>Szkoła Podstawowa im. Adama Mickiewicza w Tychowie </a:t>
            </a:r>
            <a:endParaRPr lang="pl-PL" altLang="pl-PL" b="1" dirty="0">
              <a:latin typeface="Constantia"/>
              <a:cs typeface="Constantia"/>
            </a:endParaRPr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506413" y="6294438"/>
            <a:ext cx="763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1400" dirty="0">
                <a:latin typeface="Constantia"/>
                <a:cs typeface="Constantia"/>
              </a:rPr>
              <a:t>Zdjęcia Pracowni Bioróżnorodności przed i po aranżacji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683" y="1644418"/>
            <a:ext cx="2938482" cy="1957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856" y="4082472"/>
            <a:ext cx="2931307" cy="1952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545" y="1722004"/>
            <a:ext cx="2827334" cy="1880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417" y="4015995"/>
            <a:ext cx="2908446" cy="1934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334" y="3102826"/>
            <a:ext cx="2641811" cy="1756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732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oneTexte 8"/>
          <p:cNvSpPr txBox="1">
            <a:spLocks noChangeArrowheads="1"/>
          </p:cNvSpPr>
          <p:nvPr/>
        </p:nvSpPr>
        <p:spPr bwMode="auto">
          <a:xfrm>
            <a:off x="1887212" y="1254560"/>
            <a:ext cx="7129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pl-PL" altLang="pl-PL" sz="1600"/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1071419" y="1177925"/>
            <a:ext cx="73511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altLang="pl-PL" b="1" dirty="0" smtClean="0">
                <a:latin typeface="Constantia"/>
                <a:cs typeface="Constantia"/>
              </a:rPr>
              <a:t>Szkoła Podstawowa im. kpt. Władysława Wysockiego                             w Biesiekierzu  </a:t>
            </a:r>
            <a:endParaRPr lang="pl-PL" altLang="pl-PL" b="1" dirty="0">
              <a:latin typeface="Constantia"/>
              <a:cs typeface="Constantia"/>
            </a:endParaRPr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506413" y="6294438"/>
            <a:ext cx="763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1400" dirty="0">
                <a:latin typeface="Constantia"/>
                <a:cs typeface="Constantia"/>
              </a:rPr>
              <a:t>Zdjęcia Pracowni Bioróżnorodności przed i po aranżacji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419" y="1988966"/>
            <a:ext cx="2733964" cy="1821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419" y="4075079"/>
            <a:ext cx="2733963" cy="1821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066" y="1868192"/>
            <a:ext cx="2729797" cy="1815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835" y="4075078"/>
            <a:ext cx="2838453" cy="1887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5383" y="2682274"/>
            <a:ext cx="1646561" cy="2476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679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oneTexte 8"/>
          <p:cNvSpPr txBox="1">
            <a:spLocks noChangeArrowheads="1"/>
          </p:cNvSpPr>
          <p:nvPr/>
        </p:nvSpPr>
        <p:spPr bwMode="auto">
          <a:xfrm>
            <a:off x="1274618" y="1254560"/>
            <a:ext cx="7129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pl-PL" altLang="pl-PL" sz="1600"/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692727" y="1177925"/>
            <a:ext cx="7351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altLang="pl-PL" b="1" dirty="0" smtClean="0">
                <a:latin typeface="Constantia"/>
                <a:cs typeface="Constantia"/>
              </a:rPr>
              <a:t>Zespół Szkół Publicznych w Sławoborzu   </a:t>
            </a:r>
            <a:endParaRPr lang="pl-PL" altLang="pl-PL" b="1" dirty="0">
              <a:latin typeface="Constantia"/>
              <a:cs typeface="Constantia"/>
            </a:endParaRPr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506413" y="6294438"/>
            <a:ext cx="763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1400" dirty="0">
                <a:latin typeface="Constantia"/>
                <a:cs typeface="Constantia"/>
              </a:rPr>
              <a:t>Zdjęcia Pracowni Bioróżnorodności przed i po aranżacji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62" y="1751501"/>
            <a:ext cx="2883623" cy="1921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209" y="4019165"/>
            <a:ext cx="2932545" cy="1953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254" y="1757832"/>
            <a:ext cx="2879522" cy="1914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254" y="4111402"/>
            <a:ext cx="2896034" cy="1925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885" y="3155389"/>
            <a:ext cx="2471169" cy="1643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504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oneTexte 8"/>
          <p:cNvSpPr txBox="1">
            <a:spLocks noChangeArrowheads="1"/>
          </p:cNvSpPr>
          <p:nvPr/>
        </p:nvSpPr>
        <p:spPr bwMode="auto">
          <a:xfrm>
            <a:off x="3205018" y="1079782"/>
            <a:ext cx="7129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pl-PL" altLang="pl-PL" sz="1600"/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1160611" y="1152497"/>
            <a:ext cx="73511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altLang="pl-PL" b="1" dirty="0" smtClean="0">
                <a:latin typeface="Constantia"/>
                <a:cs typeface="Constantia"/>
              </a:rPr>
              <a:t>Publiczna Szkoła Podstawowa nr 1 im. Adama Mickiewicza                     w Połczynie Zdroju</a:t>
            </a:r>
            <a:endParaRPr lang="pl-PL" altLang="pl-PL" b="1" dirty="0">
              <a:latin typeface="Constantia"/>
              <a:cs typeface="Constantia"/>
            </a:endParaRPr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506413" y="6294438"/>
            <a:ext cx="763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1400" dirty="0">
                <a:latin typeface="Constantia"/>
                <a:cs typeface="Constantia"/>
              </a:rPr>
              <a:t>Zdjęcia Pracowni Bioróżnorodności przed i po aranżacji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601" y="1824256"/>
            <a:ext cx="3284144" cy="1948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601" y="4051603"/>
            <a:ext cx="3284144" cy="2188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606" y="1840137"/>
            <a:ext cx="3106142" cy="1932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4879" y="4119966"/>
            <a:ext cx="3166868" cy="2105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2134" y="3052953"/>
            <a:ext cx="2998520" cy="1994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915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oneTexte 8"/>
          <p:cNvSpPr txBox="1">
            <a:spLocks noChangeArrowheads="1"/>
          </p:cNvSpPr>
          <p:nvPr/>
        </p:nvSpPr>
        <p:spPr bwMode="auto">
          <a:xfrm>
            <a:off x="248143" y="1515990"/>
            <a:ext cx="8483600" cy="218521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462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5418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lnSpc>
                <a:spcPct val="130000"/>
              </a:lnSpc>
              <a:defRPr/>
            </a:pPr>
            <a:r>
              <a:rPr lang="pl-PL" altLang="pl-PL" sz="2000" dirty="0" smtClean="0">
                <a:latin typeface="Constantia"/>
                <a:cs typeface="Constantia"/>
              </a:rPr>
              <a:t>W ramach projektu zorganizowane zostały </a:t>
            </a:r>
            <a:r>
              <a:rPr lang="pl-PL" altLang="pl-PL" sz="2000" smtClean="0">
                <a:latin typeface="Constantia"/>
                <a:cs typeface="Constantia"/>
              </a:rPr>
              <a:t>również </a:t>
            </a:r>
            <a:r>
              <a:rPr lang="pl-PL" altLang="pl-PL" sz="2000" b="1" smtClean="0">
                <a:latin typeface="Constantia"/>
                <a:cs typeface="Constantia"/>
              </a:rPr>
              <a:t>262 </a:t>
            </a:r>
            <a:r>
              <a:rPr lang="pl-PL" altLang="pl-PL" sz="2000" b="1" dirty="0" smtClean="0">
                <a:latin typeface="Constantia"/>
                <a:cs typeface="Constantia"/>
              </a:rPr>
              <a:t>warsztaty edukacyjne </a:t>
            </a:r>
            <a:r>
              <a:rPr lang="pl-PL" altLang="pl-PL" sz="2000" dirty="0" smtClean="0">
                <a:latin typeface="Constantia"/>
                <a:cs typeface="Constantia"/>
              </a:rPr>
              <a:t>dla szkół podstawowych i gimnazjalnych w Ośrodku Edukacji Ekologicznej w Lipiu, w których udział wzięło 10.480 osób (uczniów </a:t>
            </a:r>
          </a:p>
          <a:p>
            <a:pPr marL="0" indent="0" algn="just" eaLnBrk="1" hangingPunct="1">
              <a:lnSpc>
                <a:spcPct val="130000"/>
              </a:lnSpc>
              <a:defRPr/>
            </a:pPr>
            <a:r>
              <a:rPr lang="pl-PL" altLang="pl-PL" sz="2000" dirty="0" smtClean="0">
                <a:latin typeface="Constantia"/>
                <a:cs typeface="Constantia"/>
              </a:rPr>
              <a:t>i opiekunów).</a:t>
            </a:r>
          </a:p>
          <a:p>
            <a:pPr marL="0" indent="0" algn="just" eaLnBrk="1" hangingPunct="1">
              <a:defRPr/>
            </a:pPr>
            <a:endParaRPr lang="pl-PL" altLang="pl-PL" sz="1600" dirty="0" smtClean="0">
              <a:latin typeface="Constantia"/>
              <a:cs typeface="Constantia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pl-PL" altLang="pl-PL" sz="1600" dirty="0" smtClean="0">
              <a:latin typeface="Constantia"/>
              <a:cs typeface="Constantia"/>
            </a:endParaRPr>
          </a:p>
        </p:txBody>
      </p:sp>
      <p:sp>
        <p:nvSpPr>
          <p:cNvPr id="25603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charset="0"/>
              <a:buNone/>
            </a:pPr>
            <a:r>
              <a:rPr lang="fr-FR" altLang="pl-PL" sz="2400">
                <a:latin typeface="Verdana" pitchFamily="34" charset="0"/>
              </a:rPr>
              <a:t> </a:t>
            </a:r>
          </a:p>
        </p:txBody>
      </p:sp>
      <p:pic>
        <p:nvPicPr>
          <p:cNvPr id="28677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1642" y="3364933"/>
            <a:ext cx="4942958" cy="3234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701204"/>
            <a:ext cx="3330533" cy="219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0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charset="0"/>
              <a:buNone/>
            </a:pPr>
            <a:r>
              <a:rPr lang="fr-FR" altLang="pl-PL" sz="2400">
                <a:latin typeface="Verdana" pitchFamily="34" charset="0"/>
              </a:rPr>
              <a:t> </a:t>
            </a:r>
          </a:p>
        </p:txBody>
      </p:sp>
      <p:sp>
        <p:nvSpPr>
          <p:cNvPr id="26628" name="Prostokąt 2"/>
          <p:cNvSpPr>
            <a:spLocks noChangeArrowheads="1"/>
          </p:cNvSpPr>
          <p:nvPr/>
        </p:nvSpPr>
        <p:spPr bwMode="auto">
          <a:xfrm>
            <a:off x="1779588" y="1167823"/>
            <a:ext cx="55832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 sz="2400" b="1" dirty="0">
                <a:latin typeface="Constantia"/>
                <a:cs typeface="Constantia"/>
              </a:rPr>
              <a:t>Główne działania w ramach projektu:</a:t>
            </a:r>
          </a:p>
        </p:txBody>
      </p:sp>
      <p:sp>
        <p:nvSpPr>
          <p:cNvPr id="26629" name="Prostokąt 1"/>
          <p:cNvSpPr>
            <a:spLocks noChangeArrowheads="1"/>
          </p:cNvSpPr>
          <p:nvPr/>
        </p:nvSpPr>
        <p:spPr bwMode="auto">
          <a:xfrm>
            <a:off x="319088" y="1728752"/>
            <a:ext cx="84439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just" eaLnBrk="1" hangingPunct="1"/>
            <a:r>
              <a:rPr lang="pl-PL" altLang="pl-PL" sz="2000" dirty="0">
                <a:latin typeface="Constantia"/>
                <a:cs typeface="Constantia"/>
              </a:rPr>
              <a:t>Utworzenie </a:t>
            </a:r>
            <a:r>
              <a:rPr lang="pl-PL" altLang="pl-PL" sz="2000" b="1" dirty="0">
                <a:latin typeface="Constantia"/>
                <a:cs typeface="Constantia"/>
              </a:rPr>
              <a:t>22 Pracowni Bioróżnorodności </a:t>
            </a:r>
            <a:r>
              <a:rPr lang="pl-PL" altLang="pl-PL" sz="2000" dirty="0">
                <a:latin typeface="Constantia"/>
                <a:cs typeface="Constantia"/>
              </a:rPr>
              <a:t>w wybranych szkołach podstawowych, zlokalizowanych na obszarze gmin zrzeszonych                       w </a:t>
            </a:r>
            <a:r>
              <a:rPr lang="pl-PL" altLang="pl-PL" sz="2000" dirty="0" err="1" smtClean="0">
                <a:latin typeface="Constantia"/>
                <a:cs typeface="Constantia"/>
              </a:rPr>
              <a:t>ZMiGDP</a:t>
            </a:r>
            <a:r>
              <a:rPr lang="pl-PL" altLang="pl-PL" sz="2000" dirty="0" smtClean="0">
                <a:latin typeface="Constantia"/>
                <a:cs typeface="Constantia"/>
              </a:rPr>
              <a:t>, </a:t>
            </a:r>
            <a:r>
              <a:rPr lang="pl-PL" sz="2000" b="1" dirty="0" smtClean="0">
                <a:latin typeface="Constantia"/>
                <a:cs typeface="Constantia"/>
              </a:rPr>
              <a:t>aktywnie działających </a:t>
            </a:r>
            <a:r>
              <a:rPr lang="pl-PL" sz="2000" b="1" dirty="0">
                <a:latin typeface="Constantia"/>
                <a:cs typeface="Constantia"/>
              </a:rPr>
              <a:t>na polu edukacji ekologicznej. </a:t>
            </a:r>
          </a:p>
          <a:p>
            <a:pPr algn="just" eaLnBrk="1" hangingPunct="1">
              <a:buFont typeface="Arial" charset="0"/>
              <a:buNone/>
            </a:pPr>
            <a:endParaRPr lang="pl-PL" altLang="pl-PL" sz="2000" dirty="0">
              <a:latin typeface="Constantia"/>
              <a:cs typeface="Constantia"/>
            </a:endParaRPr>
          </a:p>
        </p:txBody>
      </p:sp>
      <p:pic>
        <p:nvPicPr>
          <p:cNvPr id="66562" name="Picture 2" descr="https://i.ytimg.com/vi/GgQKGP0DwyI/hqdefault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366875" y="3169340"/>
            <a:ext cx="4666575" cy="3499933"/>
          </a:xfrm>
          <a:prstGeom prst="rect">
            <a:avLst/>
          </a:prstGeom>
          <a:noFill/>
          <a:effectLst>
            <a:softEdge rad="12700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oneTexte 8"/>
          <p:cNvSpPr txBox="1">
            <a:spLocks noChangeArrowheads="1"/>
          </p:cNvSpPr>
          <p:nvPr/>
        </p:nvSpPr>
        <p:spPr bwMode="auto">
          <a:xfrm>
            <a:off x="914400" y="1177925"/>
            <a:ext cx="7129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pl-PL" altLang="pl-PL" sz="1600"/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2286000" y="2078038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b="1"/>
              <a:t> </a:t>
            </a:r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319088" y="1177925"/>
            <a:ext cx="8364537" cy="218521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defRPr/>
            </a:pPr>
            <a:endParaRPr lang="pl-PL" altLang="pl-PL" b="1" dirty="0" smtClean="0">
              <a:latin typeface="Constantia"/>
              <a:cs typeface="Constantia"/>
            </a:endParaRPr>
          </a:p>
          <a:p>
            <a:pPr defTabSz="914400">
              <a:defRPr/>
            </a:pPr>
            <a:endParaRPr lang="pl-PL" altLang="pl-PL" b="1" dirty="0">
              <a:latin typeface="Constantia"/>
              <a:cs typeface="Constantia"/>
            </a:endParaRPr>
          </a:p>
          <a:p>
            <a:pPr defTabSz="914400">
              <a:defRPr/>
            </a:pPr>
            <a:endParaRPr lang="pl-PL" altLang="pl-PL" sz="2000" b="1" dirty="0" smtClean="0">
              <a:latin typeface="Constantia"/>
              <a:cs typeface="Constantia"/>
            </a:endParaRPr>
          </a:p>
          <a:p>
            <a:pPr algn="just" defTabSz="914400">
              <a:defRPr/>
            </a:pPr>
            <a:r>
              <a:rPr lang="pl-PL" altLang="pl-PL" sz="2000" dirty="0" smtClean="0">
                <a:latin typeface="Constantia"/>
                <a:cs typeface="Constantia"/>
              </a:rPr>
              <a:t>W trakcie pobytu w OEE w Lipiu, prowadzone były:                 </a:t>
            </a:r>
          </a:p>
          <a:p>
            <a:pPr marL="285750" indent="-285750" algn="just" defTabSz="914400">
              <a:buFontTx/>
              <a:buChar char="-"/>
              <a:defRPr/>
            </a:pPr>
            <a:r>
              <a:rPr lang="pl-PL" altLang="pl-PL" sz="2000" dirty="0" smtClean="0">
                <a:latin typeface="Constantia"/>
                <a:cs typeface="Constantia"/>
              </a:rPr>
              <a:t>warsztaty tematyczne, </a:t>
            </a:r>
          </a:p>
          <a:p>
            <a:pPr marL="285750" indent="-285750" algn="just" defTabSz="914400">
              <a:buFontTx/>
              <a:buChar char="-"/>
              <a:defRPr/>
            </a:pPr>
            <a:r>
              <a:rPr lang="pl-PL" altLang="pl-PL" sz="2000" dirty="0" smtClean="0">
                <a:latin typeface="Constantia"/>
                <a:cs typeface="Constantia"/>
              </a:rPr>
              <a:t>warsztaty laboratoryjne,</a:t>
            </a:r>
          </a:p>
          <a:p>
            <a:pPr marL="285750" indent="-285750" algn="just" defTabSz="914400">
              <a:buFontTx/>
              <a:buChar char="-"/>
              <a:defRPr/>
            </a:pPr>
            <a:r>
              <a:rPr lang="pl-PL" altLang="pl-PL" sz="2000" dirty="0">
                <a:latin typeface="Constantia"/>
                <a:cs typeface="Constantia"/>
              </a:rPr>
              <a:t>w</a:t>
            </a:r>
            <a:r>
              <a:rPr lang="pl-PL" altLang="pl-PL" sz="2000" dirty="0" smtClean="0">
                <a:latin typeface="Constantia"/>
                <a:cs typeface="Constantia"/>
              </a:rPr>
              <a:t>arsztaty terenowe.</a:t>
            </a:r>
          </a:p>
        </p:txBody>
      </p:sp>
      <p:pic>
        <p:nvPicPr>
          <p:cNvPr id="33798" name="Picture 9" descr="DSC0777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25" y="4538663"/>
            <a:ext cx="280571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Obraz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25" y="4538663"/>
            <a:ext cx="2667000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Obraz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2688" y="4538663"/>
            <a:ext cx="25273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777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oneTexte 8"/>
          <p:cNvSpPr txBox="1">
            <a:spLocks noChangeArrowheads="1"/>
          </p:cNvSpPr>
          <p:nvPr/>
        </p:nvSpPr>
        <p:spPr bwMode="auto">
          <a:xfrm>
            <a:off x="914400" y="1177925"/>
            <a:ext cx="7129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pl-PL" altLang="pl-PL" sz="160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52438" y="1098459"/>
            <a:ext cx="82026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pl-PL" altLang="pl-PL" sz="2000" dirty="0">
              <a:latin typeface="Constantia"/>
              <a:cs typeface="Constantia"/>
            </a:endParaRPr>
          </a:p>
          <a:p>
            <a:pPr algn="just"/>
            <a:r>
              <a:rPr lang="pl-PL" altLang="pl-PL" sz="2000" dirty="0">
                <a:latin typeface="Constantia"/>
                <a:cs typeface="Constantia"/>
              </a:rPr>
              <a:t>Drugiego dnia </a:t>
            </a:r>
            <a:r>
              <a:rPr lang="pl-PL" altLang="pl-PL" sz="2000" dirty="0" smtClean="0">
                <a:latin typeface="Constantia"/>
                <a:cs typeface="Constantia"/>
              </a:rPr>
              <a:t>warsztatów, uczniowie zwiedzali Ogrody </a:t>
            </a:r>
            <a:r>
              <a:rPr lang="pl-PL" altLang="pl-PL" sz="2000" dirty="0">
                <a:latin typeface="Constantia"/>
                <a:cs typeface="Constantia"/>
              </a:rPr>
              <a:t>„</a:t>
            </a:r>
            <a:r>
              <a:rPr lang="pl-PL" altLang="pl-PL" sz="2000" dirty="0" err="1">
                <a:latin typeface="Constantia"/>
                <a:cs typeface="Constantia"/>
              </a:rPr>
              <a:t>Hortulus</a:t>
            </a:r>
            <a:r>
              <a:rPr lang="pl-PL" altLang="pl-PL" sz="2000" dirty="0">
                <a:latin typeface="Constantia"/>
                <a:cs typeface="Constantia"/>
              </a:rPr>
              <a:t>” w Dobrzycy, w trakcie których </a:t>
            </a:r>
            <a:r>
              <a:rPr lang="pl-PL" altLang="pl-PL" sz="2000" dirty="0" smtClean="0">
                <a:latin typeface="Constantia"/>
                <a:cs typeface="Constantia"/>
              </a:rPr>
              <a:t>poznawali możliwości </a:t>
            </a:r>
            <a:r>
              <a:rPr lang="pl-PL" altLang="pl-PL" sz="2000" dirty="0">
                <a:latin typeface="Constantia"/>
                <a:cs typeface="Constantia"/>
              </a:rPr>
              <a:t>naprawy środowiska przyrodniczego zniszczonego na skutek działalności człowieka i </a:t>
            </a:r>
            <a:r>
              <a:rPr lang="pl-PL" altLang="pl-PL" sz="2000" dirty="0" smtClean="0">
                <a:latin typeface="Constantia"/>
                <a:cs typeface="Constantia"/>
              </a:rPr>
              <a:t>przywrócenia </a:t>
            </a:r>
            <a:r>
              <a:rPr lang="pl-PL" altLang="pl-PL" sz="2000" dirty="0">
                <a:latin typeface="Constantia"/>
                <a:cs typeface="Constantia"/>
              </a:rPr>
              <a:t>bioróżnorodności na zdegradowanym </a:t>
            </a:r>
            <a:r>
              <a:rPr lang="pl-PL" altLang="pl-PL" sz="2000" dirty="0" smtClean="0">
                <a:latin typeface="Constantia"/>
                <a:cs typeface="Constantia"/>
              </a:rPr>
              <a:t>terenie</a:t>
            </a:r>
            <a:r>
              <a:rPr lang="pl-PL" altLang="pl-PL" sz="2000" dirty="0">
                <a:latin typeface="Constantia"/>
                <a:cs typeface="Constantia"/>
              </a:rPr>
              <a:t>.</a:t>
            </a:r>
            <a:endParaRPr lang="pl-PL" altLang="pl-PL" sz="2000" b="1" dirty="0">
              <a:latin typeface="Constantia"/>
              <a:cs typeface="Constantia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286000" y="2078038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b="1"/>
              <a:t> </a:t>
            </a:r>
          </a:p>
        </p:txBody>
      </p:sp>
      <p:pic>
        <p:nvPicPr>
          <p:cNvPr id="10" name="Symbol zastępczy obrazu 5" descr="hortulus_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023" r="-55403" b="-92334"/>
          <a:stretch/>
        </p:blipFill>
        <p:spPr>
          <a:xfrm>
            <a:off x="4653890" y="4768845"/>
            <a:ext cx="6210393" cy="4152546"/>
          </a:xfrm>
          <a:prstGeom prst="rect">
            <a:avLst/>
          </a:prstGeom>
        </p:spPr>
      </p:pic>
      <p:pic>
        <p:nvPicPr>
          <p:cNvPr id="8" name="Obraz 7" descr="hortul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68845"/>
            <a:ext cx="3074924" cy="2089155"/>
          </a:xfrm>
          <a:prstGeom prst="rect">
            <a:avLst/>
          </a:prstGeom>
        </p:spPr>
      </p:pic>
      <p:pic>
        <p:nvPicPr>
          <p:cNvPr id="9" name="Obraz 8" descr="hortulus_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180" y="2729675"/>
            <a:ext cx="4602158" cy="268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6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oneTexte 8"/>
          <p:cNvSpPr txBox="1">
            <a:spLocks noChangeArrowheads="1"/>
          </p:cNvSpPr>
          <p:nvPr/>
        </p:nvSpPr>
        <p:spPr bwMode="auto">
          <a:xfrm>
            <a:off x="396875" y="1360488"/>
            <a:ext cx="8493667" cy="32924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pl-PL" altLang="pl-PL" sz="2000" b="1" dirty="0" smtClean="0">
                <a:latin typeface="Constantia"/>
                <a:cs typeface="Constantia"/>
              </a:rPr>
              <a:t>Zorganizowane zostały dwa konkursy:</a:t>
            </a:r>
          </a:p>
          <a:p>
            <a:pPr algn="just">
              <a:defRPr/>
            </a:pPr>
            <a:endParaRPr lang="pl-PL" altLang="pl-PL" sz="1600" dirty="0" smtClean="0">
              <a:latin typeface="Constantia"/>
              <a:cs typeface="Constantia"/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pl-PL" altLang="pl-PL" sz="2000" b="1" dirty="0" smtClean="0">
                <a:latin typeface="Constantia"/>
                <a:cs typeface="Constantia"/>
              </a:rPr>
              <a:t>konkurs fotograficzny </a:t>
            </a:r>
            <a:r>
              <a:rPr lang="pl-PL" altLang="pl-PL" sz="2000" dirty="0" smtClean="0">
                <a:latin typeface="Constantia"/>
                <a:cs typeface="Constantia"/>
              </a:rPr>
              <a:t>„Bioróżnorodność wokół nas” dla uczniów szkół podstawowych i gimnazjum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pl-PL" altLang="pl-PL" sz="2000" dirty="0" smtClean="0">
              <a:latin typeface="Constantia"/>
              <a:cs typeface="Constantia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altLang="pl-PL" sz="2000" b="1" dirty="0" smtClean="0">
                <a:latin typeface="Constantia"/>
                <a:cs typeface="Constantia"/>
              </a:rPr>
              <a:t>konkursu na najlepszy scenariusz zajęć </a:t>
            </a:r>
            <a:r>
              <a:rPr lang="pl-PL" altLang="pl-PL" sz="2000" dirty="0" smtClean="0">
                <a:latin typeface="Constantia"/>
                <a:cs typeface="Constantia"/>
              </a:rPr>
              <a:t>z zakresu bioróżnorodności:  „Żyj, poznawaj, rozwijaj się – chroń bioróżnorodność” skierowany do nauczycieli</a:t>
            </a:r>
          </a:p>
          <a:p>
            <a:pPr marL="0" indent="0" algn="just">
              <a:defRPr/>
            </a:pPr>
            <a:r>
              <a:rPr lang="pl-PL" altLang="pl-PL" sz="1600" dirty="0" smtClean="0"/>
              <a:t> </a:t>
            </a:r>
            <a:br>
              <a:rPr lang="pl-PL" altLang="pl-PL" sz="1600" dirty="0" smtClean="0"/>
            </a:br>
            <a:endParaRPr lang="pl-PL" altLang="pl-PL" sz="1600" dirty="0" smtClean="0"/>
          </a:p>
          <a:p>
            <a:pPr eaLnBrk="1" hangingPunct="1">
              <a:buFont typeface="Arial" charset="0"/>
              <a:buNone/>
              <a:defRPr/>
            </a:pPr>
            <a:endParaRPr lang="fr-FR" altLang="pl-PL" sz="1600" dirty="0" smtClean="0">
              <a:solidFill>
                <a:srgbClr val="4D4D4D"/>
              </a:solidFill>
            </a:endParaRPr>
          </a:p>
        </p:txBody>
      </p:sp>
      <p:pic>
        <p:nvPicPr>
          <p:cNvPr id="30725" name="Obraz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610" y="4279900"/>
            <a:ext cx="3538954" cy="2366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26" name="Obraz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8516" y="4279900"/>
            <a:ext cx="3409198" cy="2354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18066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oneTexte 8"/>
          <p:cNvSpPr txBox="1">
            <a:spLocks noChangeArrowheads="1"/>
          </p:cNvSpPr>
          <p:nvPr/>
        </p:nvSpPr>
        <p:spPr bwMode="auto">
          <a:xfrm>
            <a:off x="382588" y="1500981"/>
            <a:ext cx="8305800" cy="480131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>
              <a:defRPr/>
            </a:pPr>
            <a:endParaRPr lang="pl-PL" altLang="pl-PL" dirty="0" smtClean="0">
              <a:latin typeface="Constantia"/>
              <a:cs typeface="Constantia"/>
            </a:endParaRPr>
          </a:p>
          <a:p>
            <a:pPr marL="0" indent="0" algn="just">
              <a:defRPr/>
            </a:pPr>
            <a:r>
              <a:rPr lang="pl-PL" altLang="pl-PL" dirty="0" smtClean="0">
                <a:latin typeface="Constantia"/>
                <a:cs typeface="Constantia"/>
              </a:rPr>
              <a:t>Najlepsze zdjęcia wyłonione w konkursie zamieszczone zostały w pamiątkowym </a:t>
            </a:r>
            <a:r>
              <a:rPr lang="pl-PL" altLang="pl-PL" b="1" dirty="0" smtClean="0">
                <a:latin typeface="Constantia"/>
                <a:cs typeface="Constantia"/>
              </a:rPr>
              <a:t>albumie</a:t>
            </a:r>
            <a:r>
              <a:rPr lang="pl-PL" altLang="pl-PL" dirty="0" smtClean="0">
                <a:latin typeface="Constantia"/>
                <a:cs typeface="Constantia"/>
              </a:rPr>
              <a:t>, który wydany został w nakładzie </a:t>
            </a:r>
            <a:r>
              <a:rPr lang="pl-PL" altLang="pl-PL" b="1" dirty="0" smtClean="0">
                <a:latin typeface="Constantia"/>
                <a:cs typeface="Constantia"/>
              </a:rPr>
              <a:t>1.000 egzemplarzy</a:t>
            </a:r>
            <a:r>
              <a:rPr lang="pl-PL" altLang="pl-PL" dirty="0" smtClean="0">
                <a:latin typeface="Constantia"/>
                <a:cs typeface="Constantia"/>
              </a:rPr>
              <a:t>.</a:t>
            </a:r>
          </a:p>
          <a:p>
            <a:pPr algn="just">
              <a:defRPr/>
            </a:pPr>
            <a:endParaRPr lang="pl-PL" altLang="pl-PL" dirty="0" smtClean="0">
              <a:latin typeface="Constantia"/>
              <a:cs typeface="Constantia"/>
            </a:endParaRPr>
          </a:p>
          <a:p>
            <a:pPr marL="0" indent="0" algn="just">
              <a:defRPr/>
            </a:pPr>
            <a:r>
              <a:rPr lang="pl-PL" altLang="pl-PL" dirty="0" smtClean="0">
                <a:latin typeface="Constantia"/>
                <a:cs typeface="Constantia"/>
              </a:rPr>
              <a:t>Natomiast najlepsze scenariusze wyłonione w konkursie, zamieszczone zostały w </a:t>
            </a:r>
            <a:r>
              <a:rPr lang="pl-PL" altLang="pl-PL" b="1" dirty="0" smtClean="0">
                <a:latin typeface="Constantia"/>
                <a:cs typeface="Constantia"/>
              </a:rPr>
              <a:t>podręczniku</a:t>
            </a:r>
            <a:r>
              <a:rPr lang="pl-PL" altLang="pl-PL" dirty="0" smtClean="0">
                <a:latin typeface="Constantia"/>
                <a:cs typeface="Constantia"/>
              </a:rPr>
              <a:t> dobrych praktyk, który wydany został w nakładzie </a:t>
            </a:r>
            <a:r>
              <a:rPr lang="pl-PL" altLang="pl-PL" b="1" dirty="0" smtClean="0">
                <a:latin typeface="Constantia"/>
                <a:cs typeface="Constantia"/>
              </a:rPr>
              <a:t>2.000 egzemplarzy.</a:t>
            </a:r>
          </a:p>
          <a:p>
            <a:pPr algn="just">
              <a:defRPr/>
            </a:pPr>
            <a:endParaRPr lang="pl-PL" altLang="pl-PL" dirty="0" smtClean="0">
              <a:latin typeface="Constantia"/>
              <a:cs typeface="Constantia"/>
            </a:endParaRPr>
          </a:p>
          <a:p>
            <a:pPr marL="0" indent="0" algn="just">
              <a:defRPr/>
            </a:pPr>
            <a:r>
              <a:rPr lang="pl-PL" altLang="pl-PL" dirty="0" smtClean="0">
                <a:latin typeface="Constantia"/>
                <a:cs typeface="Constantia"/>
              </a:rPr>
              <a:t>Opracowano także </a:t>
            </a:r>
            <a:r>
              <a:rPr lang="pl-PL" altLang="pl-PL" b="1" dirty="0" smtClean="0">
                <a:latin typeface="Constantia"/>
                <a:cs typeface="Constantia"/>
              </a:rPr>
              <a:t>mobilną aplikację internetową </a:t>
            </a:r>
            <a:r>
              <a:rPr lang="pl-PL" altLang="pl-PL" dirty="0" smtClean="0">
                <a:latin typeface="Constantia"/>
                <a:cs typeface="Constantia"/>
              </a:rPr>
              <a:t>dostępną na urządzeniach mobilnych typu telefon komórkowy, smartfon, tablet. Aplikacja składa się z: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pl-PL" altLang="pl-PL" dirty="0" smtClean="0">
                <a:latin typeface="Constantia"/>
                <a:cs typeface="Constantia"/>
              </a:rPr>
              <a:t>przewodnika po gatunkach roślin i zwierząt występujących na obszarze Dorzecza Parsęty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pl-PL" altLang="pl-PL" dirty="0" smtClean="0">
                <a:latin typeface="Constantia"/>
                <a:cs typeface="Constantia"/>
              </a:rPr>
              <a:t>Interaktywnego Dorzecza Parsęty – gry planszowe, ankiety, quizy</a:t>
            </a:r>
          </a:p>
          <a:p>
            <a:pPr marL="0" indent="0" algn="just">
              <a:defRPr/>
            </a:pPr>
            <a:endParaRPr lang="pl-PL" altLang="pl-PL" sz="2000" dirty="0">
              <a:latin typeface="Constantia"/>
              <a:cs typeface="Constantia"/>
            </a:endParaRPr>
          </a:p>
          <a:p>
            <a:pPr marL="0" indent="0" algn="just">
              <a:defRPr/>
            </a:pPr>
            <a:r>
              <a:rPr lang="pl-PL" altLang="pl-PL" dirty="0" smtClean="0">
                <a:latin typeface="Constantia"/>
                <a:cs typeface="Constantia"/>
              </a:rPr>
              <a:t>Stworzono stronę internetową dedykowaną projektowi: </a:t>
            </a:r>
            <a:r>
              <a:rPr lang="pl-PL" altLang="pl-PL" b="1" u="sng" dirty="0" err="1" smtClean="0">
                <a:latin typeface="Constantia"/>
                <a:cs typeface="Constantia"/>
              </a:rPr>
              <a:t>www.bioroznorodnosceog.parseta.pl</a:t>
            </a:r>
            <a:endParaRPr lang="fr-FR" altLang="pl-PL" b="1" u="sng" dirty="0" smtClean="0">
              <a:latin typeface="Constantia"/>
              <a:cs typeface="Constantia"/>
            </a:endParaRPr>
          </a:p>
          <a:p>
            <a:pPr eaLnBrk="1" hangingPunct="1">
              <a:buFont typeface="Arial" charset="0"/>
              <a:buNone/>
              <a:defRPr/>
            </a:pPr>
            <a:endParaRPr lang="fr-FR" altLang="pl-PL" sz="1600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5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oneTexte 8"/>
          <p:cNvSpPr txBox="1">
            <a:spLocks noChangeArrowheads="1"/>
          </p:cNvSpPr>
          <p:nvPr/>
        </p:nvSpPr>
        <p:spPr bwMode="auto">
          <a:xfrm>
            <a:off x="914400" y="1177925"/>
            <a:ext cx="7129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pl-PL" altLang="pl-PL" sz="1600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286000" y="2078038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 altLang="pl-PL" b="1"/>
          </a:p>
        </p:txBody>
      </p:sp>
      <p:sp>
        <p:nvSpPr>
          <p:cNvPr id="43014" name="Rectangle 9"/>
          <p:cNvSpPr>
            <a:spLocks noChangeArrowheads="1"/>
          </p:cNvSpPr>
          <p:nvPr/>
        </p:nvSpPr>
        <p:spPr bwMode="auto">
          <a:xfrm rot="10800000" flipV="1">
            <a:off x="403225" y="6167438"/>
            <a:ext cx="8242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pl-PL" altLang="pl-PL" b="1" dirty="0"/>
              <a:t>Strona internetowa projektu </a:t>
            </a:r>
            <a:r>
              <a:rPr lang="pl-PL" altLang="pl-PL" b="1" dirty="0" err="1"/>
              <a:t>www.bioroznordnosceog.parseta.pl</a:t>
            </a:r>
            <a:endParaRPr lang="pl-PL" altLang="pl-PL"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l="895" t="6135" r="1" b="3952"/>
          <a:stretch/>
        </p:blipFill>
        <p:spPr>
          <a:xfrm>
            <a:off x="151575" y="1346200"/>
            <a:ext cx="8655112" cy="44169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oneTexte 8"/>
          <p:cNvSpPr txBox="1">
            <a:spLocks noChangeArrowheads="1"/>
          </p:cNvSpPr>
          <p:nvPr/>
        </p:nvSpPr>
        <p:spPr bwMode="auto">
          <a:xfrm>
            <a:off x="914400" y="1177925"/>
            <a:ext cx="7129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pl-PL" altLang="pl-PL" sz="1600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73063" y="1514475"/>
            <a:ext cx="8353425" cy="521681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pl-PL" altLang="pl-PL" dirty="0" smtClean="0"/>
          </a:p>
          <a:p>
            <a:pPr>
              <a:defRPr/>
            </a:pPr>
            <a:r>
              <a:rPr lang="pl-PL" altLang="pl-PL" dirty="0" smtClean="0">
                <a:latin typeface="Constantia"/>
                <a:cs typeface="Constantia"/>
              </a:rPr>
              <a:t>Realizacja projektu rozpoczęła się w lutym 2015 roku, a zakończy się 30 kwietnia 2017 r.   </a:t>
            </a:r>
          </a:p>
          <a:p>
            <a:pPr>
              <a:defRPr/>
            </a:pPr>
            <a:endParaRPr lang="pl-PL" altLang="pl-PL" dirty="0" smtClean="0">
              <a:latin typeface="Constantia"/>
              <a:cs typeface="Constantia"/>
            </a:endParaRPr>
          </a:p>
          <a:p>
            <a:pPr>
              <a:defRPr/>
            </a:pPr>
            <a:endParaRPr lang="pl-PL" altLang="pl-PL" b="1" dirty="0" smtClean="0">
              <a:latin typeface="Constantia"/>
              <a:cs typeface="Constantia"/>
            </a:endParaRPr>
          </a:p>
          <a:p>
            <a:pPr>
              <a:defRPr/>
            </a:pPr>
            <a:r>
              <a:rPr lang="pl-PL" altLang="pl-PL" dirty="0" smtClean="0">
                <a:latin typeface="Constantia"/>
                <a:cs typeface="Constantia"/>
              </a:rPr>
              <a:t>Całkowity koszty projektu wyniesie</a:t>
            </a:r>
            <a:r>
              <a:rPr lang="pl-PL" altLang="pl-PL" b="1" dirty="0" smtClean="0">
                <a:latin typeface="Constantia"/>
                <a:cs typeface="Constantia"/>
              </a:rPr>
              <a:t> 3.964.707,00 zł, </a:t>
            </a:r>
            <a:r>
              <a:rPr lang="pl-PL" altLang="pl-PL" dirty="0" smtClean="0">
                <a:latin typeface="Constantia"/>
                <a:cs typeface="Constantia"/>
              </a:rPr>
              <a:t>w tym dofinansowanie:</a:t>
            </a:r>
          </a:p>
          <a:p>
            <a:pPr>
              <a:defRPr/>
            </a:pPr>
            <a:r>
              <a:rPr lang="pl-PL" altLang="pl-PL" b="1" dirty="0" smtClean="0">
                <a:latin typeface="Constantia"/>
                <a:cs typeface="Constantia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b="1" dirty="0" smtClean="0">
                <a:latin typeface="Constantia"/>
                <a:cs typeface="Constantia"/>
              </a:rPr>
              <a:t>Z Mechanizmu Finansowego Europejskiego Obszaru Gospodarczego                  2009-2014 - 3.308 719,35 zł</a:t>
            </a:r>
          </a:p>
          <a:p>
            <a:pPr>
              <a:defRPr/>
            </a:pPr>
            <a:endParaRPr lang="pl-PL" altLang="pl-PL" b="1" dirty="0" smtClean="0">
              <a:latin typeface="Constantia"/>
              <a:cs typeface="Constantia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b="1" dirty="0" smtClean="0">
                <a:latin typeface="Constantia"/>
                <a:cs typeface="Constantia"/>
              </a:rPr>
              <a:t>Wojewódzkiego Funduszu Ochrony Środowiska i Gospodarki Wodnej w Szczecinie – 200.000,00 zł </a:t>
            </a:r>
            <a:r>
              <a:rPr lang="pl-PL" altLang="pl-PL" dirty="0" smtClean="0">
                <a:latin typeface="Constantia"/>
                <a:cs typeface="Constantia"/>
              </a:rPr>
              <a:t> </a:t>
            </a:r>
          </a:p>
          <a:p>
            <a:pPr>
              <a:defRPr/>
            </a:pPr>
            <a:endParaRPr lang="pl-PL" altLang="pl-PL" dirty="0" smtClean="0">
              <a:latin typeface="Constantia"/>
              <a:cs typeface="Constantia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b="1" dirty="0" smtClean="0">
                <a:latin typeface="Constantia"/>
                <a:cs typeface="Constantia"/>
              </a:rPr>
              <a:t>wkład własny – 455.987,65 zł.</a:t>
            </a:r>
          </a:p>
          <a:p>
            <a:pPr>
              <a:defRPr/>
            </a:pPr>
            <a:endParaRPr lang="pl-PL" altLang="pl-PL" b="1" dirty="0" smtClean="0"/>
          </a:p>
          <a:p>
            <a:pPr>
              <a:defRPr/>
            </a:pPr>
            <a:endParaRPr lang="pl-PL" altLang="pl-PL" dirty="0" smtClean="0"/>
          </a:p>
          <a:p>
            <a:pPr>
              <a:defRPr/>
            </a:pPr>
            <a:endParaRPr lang="pl-PL" altLang="pl-PL" dirty="0" smtClean="0"/>
          </a:p>
          <a:p>
            <a:pPr>
              <a:spcBef>
                <a:spcPct val="50000"/>
              </a:spcBef>
              <a:defRPr/>
            </a:pPr>
            <a:endParaRPr lang="pl-PL" altLang="pl-PL" b="1" dirty="0" smtClean="0"/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2286000" y="2078038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b="1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oneTexte 8"/>
          <p:cNvSpPr txBox="1">
            <a:spLocks noChangeArrowheads="1"/>
          </p:cNvSpPr>
          <p:nvPr/>
        </p:nvSpPr>
        <p:spPr bwMode="auto">
          <a:xfrm>
            <a:off x="311150" y="1303338"/>
            <a:ext cx="8548688" cy="440120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>
              <a:defRPr/>
            </a:pPr>
            <a:r>
              <a:rPr lang="pl-PL" altLang="pl-PL" sz="2000" b="1" dirty="0" smtClean="0">
                <a:latin typeface="Constantia"/>
                <a:cs typeface="Constantia"/>
              </a:rPr>
              <a:t>Realizacja projektu przyczyniła się do osiągnięcia następujących </a:t>
            </a:r>
            <a:r>
              <a:rPr lang="pl-PL" altLang="pl-PL" sz="2000" b="1" u="sng" dirty="0" smtClean="0">
                <a:latin typeface="Constantia"/>
                <a:cs typeface="Constantia"/>
              </a:rPr>
              <a:t>efektów:</a:t>
            </a:r>
          </a:p>
          <a:p>
            <a:pPr marL="0" indent="0" algn="just">
              <a:defRPr/>
            </a:pPr>
            <a:endParaRPr lang="pl-PL" altLang="pl-PL" sz="2000" dirty="0" smtClean="0">
              <a:latin typeface="Constantia"/>
              <a:cs typeface="Constantia"/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pl-PL" altLang="pl-PL" sz="2000" dirty="0" smtClean="0">
                <a:latin typeface="Constantia"/>
                <a:cs typeface="Constantia"/>
              </a:rPr>
              <a:t>zwiększenia wiedzy wśród dzieci i młodzieży na temat sposobów ochrony środowiska,</a:t>
            </a:r>
          </a:p>
          <a:p>
            <a:pPr marL="0" indent="0" algn="just">
              <a:defRPr/>
            </a:pPr>
            <a:endParaRPr lang="pl-PL" altLang="pl-PL" sz="2000" dirty="0" smtClean="0">
              <a:latin typeface="Constantia"/>
              <a:cs typeface="Constantia"/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pl-PL" altLang="pl-PL" sz="2000" dirty="0" smtClean="0">
                <a:latin typeface="Constantia"/>
                <a:cs typeface="Constantia"/>
              </a:rPr>
              <a:t>kształcenie umiejętności dostrzegania zjawisk w ekosystemach,</a:t>
            </a:r>
          </a:p>
          <a:p>
            <a:pPr marL="0" indent="0" algn="just">
              <a:defRPr/>
            </a:pPr>
            <a:endParaRPr lang="pl-PL" altLang="pl-PL" sz="2000" dirty="0" smtClean="0">
              <a:latin typeface="Constantia"/>
              <a:cs typeface="Constantia"/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pl-PL" altLang="pl-PL" sz="2000" dirty="0" smtClean="0">
                <a:latin typeface="Constantia"/>
                <a:cs typeface="Constantia"/>
              </a:rPr>
              <a:t>poszerzenie wiedzy wśród dzieci i młodzieży z zakresu różnorodności gatunkowej, warunków życia roślin i zwierząt oraz czynników wpływających na utratę bioróżnorodności,</a:t>
            </a:r>
          </a:p>
          <a:p>
            <a:pPr marL="0" indent="0" algn="just">
              <a:defRPr/>
            </a:pPr>
            <a:endParaRPr lang="pl-PL" altLang="pl-PL" sz="2000" dirty="0" smtClean="0">
              <a:latin typeface="Constantia"/>
              <a:cs typeface="Constantia"/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latin typeface="Constantia"/>
                <a:cs typeface="Constantia"/>
              </a:rPr>
              <a:t>z</a:t>
            </a:r>
            <a:r>
              <a:rPr lang="pl-PL" altLang="pl-PL" sz="2000" dirty="0" smtClean="0">
                <a:latin typeface="Constantia"/>
                <a:cs typeface="Constantia"/>
              </a:rPr>
              <a:t>większenie umiejętności przewidywania i oceny pewnych następstw obserwowanych zjawisk przyrodniczych i czynów człowieka.</a:t>
            </a:r>
            <a:endParaRPr lang="fr-FR" altLang="pl-PL" sz="2000" dirty="0" smtClean="0"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86688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bocian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74" y="4116617"/>
            <a:ext cx="3432019" cy="2383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Obraz 1" descr="PYSZK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319106"/>
            <a:ext cx="4320480" cy="2797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eTekstowe 7"/>
          <p:cNvSpPr txBox="1"/>
          <p:nvPr/>
        </p:nvSpPr>
        <p:spPr>
          <a:xfrm>
            <a:off x="5004048" y="5589240"/>
            <a:ext cx="3038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i="1" dirty="0" smtClean="0">
                <a:latin typeface="Baskerville"/>
                <a:cs typeface="Baskerville"/>
              </a:rPr>
              <a:t>Dziękuję za uwagę!</a:t>
            </a:r>
            <a:endParaRPr lang="pl-PL" sz="2400" b="1" i="1" dirty="0">
              <a:latin typeface="Baskerville"/>
              <a:cs typeface="Baskerville"/>
            </a:endParaRPr>
          </a:p>
        </p:txBody>
      </p:sp>
      <p:pic>
        <p:nvPicPr>
          <p:cNvPr id="10" name="Obraz 9" descr="zimorode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544" y="1863126"/>
            <a:ext cx="273630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69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85863"/>
            <a:ext cx="8229600" cy="3297237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pl-PL" altLang="pl-PL" sz="2000" dirty="0" smtClean="0">
                <a:latin typeface="Constantia"/>
                <a:cs typeface="Constantia"/>
              </a:rPr>
              <a:t>Wszystkie Pracownie wyposażone zostały w dębowe meble edukacyjne z elementami fauny i flory występującej na naszym obszarze, tablice gatunkowe roślin i zwierząt, grzybów oraz owadów, mapy obszarów chronionych, okazy gatunków zagrożonych, tropy zwierząt, gabloty z okazami owadów, tablicę interaktywną z oprogramowaniem, laptop, rzutnik oraz inne elementy wyposażenia z zakresu bioróżnorodności. </a:t>
            </a: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pl-PL" altLang="pl-PL" sz="1800" b="1" u="sng" dirty="0">
              <a:latin typeface="Constantia"/>
              <a:cs typeface="Constantia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pl-PL" altLang="pl-PL" sz="2000" b="1" dirty="0" smtClean="0">
                <a:latin typeface="Constantia"/>
                <a:cs typeface="Constantia"/>
              </a:rPr>
              <a:t>Wartość wszystkich utworzonych Pracowni Bioróżnorodności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pl-PL" altLang="pl-PL" sz="2000" b="1" dirty="0">
                <a:latin typeface="Constantia"/>
                <a:cs typeface="Constantia"/>
              </a:rPr>
              <a:t>w</a:t>
            </a:r>
            <a:r>
              <a:rPr lang="pl-PL" altLang="pl-PL" sz="2000" b="1" dirty="0" smtClean="0">
                <a:latin typeface="Constantia"/>
                <a:cs typeface="Constantia"/>
              </a:rPr>
              <a:t>yniosła 1.783.500,00 zł.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 descr="Tablica na drewnie- Ptaki śpiewające - 60 x 40c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01" y="4102100"/>
            <a:ext cx="1832244" cy="2565400"/>
          </a:xfrm>
          <a:prstGeom prst="rect">
            <a:avLst/>
          </a:prstGeom>
        </p:spPr>
      </p:pic>
      <p:pic>
        <p:nvPicPr>
          <p:cNvPr id="4" name="Obraz 3" descr="MOTYLE_DZIENN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836" y="4483100"/>
            <a:ext cx="2522618" cy="2044700"/>
          </a:xfrm>
          <a:prstGeom prst="rect">
            <a:avLst/>
          </a:prstGeom>
        </p:spPr>
      </p:pic>
      <p:pic>
        <p:nvPicPr>
          <p:cNvPr id="5" name="Obraz 4" descr="Siemyśl - blat biurka - NR 1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036" y="5145319"/>
            <a:ext cx="3594100" cy="13824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oneTexte 8"/>
          <p:cNvSpPr txBox="1">
            <a:spLocks noChangeArrowheads="1"/>
          </p:cNvSpPr>
          <p:nvPr/>
        </p:nvSpPr>
        <p:spPr bwMode="auto">
          <a:xfrm>
            <a:off x="914400" y="1177925"/>
            <a:ext cx="7129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pl-PL" altLang="pl-PL" sz="160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 rot="10800000" flipV="1">
            <a:off x="417513" y="1075197"/>
            <a:ext cx="8345487" cy="535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altLang="pl-PL" b="1" dirty="0" smtClean="0"/>
          </a:p>
          <a:p>
            <a:r>
              <a:rPr lang="pl-PL" altLang="pl-PL" b="1" dirty="0" smtClean="0">
                <a:latin typeface="Constantia"/>
                <a:cs typeface="Constantia"/>
              </a:rPr>
              <a:t>Pracownie </a:t>
            </a:r>
            <a:r>
              <a:rPr lang="pl-PL" altLang="pl-PL" b="1" dirty="0">
                <a:latin typeface="Constantia"/>
                <a:cs typeface="Constantia"/>
              </a:rPr>
              <a:t>Bioróżnorodności </a:t>
            </a:r>
            <a:r>
              <a:rPr lang="pl-PL" altLang="pl-PL" b="1" dirty="0" smtClean="0">
                <a:latin typeface="Constantia"/>
                <a:cs typeface="Constantia"/>
              </a:rPr>
              <a:t>utworzone w ramach projektu, zlokalizowane zostały w następujących szkołach: </a:t>
            </a:r>
            <a:endParaRPr lang="pl-PL" altLang="pl-PL" b="1" dirty="0">
              <a:latin typeface="Constantia"/>
              <a:cs typeface="Constantia"/>
            </a:endParaRPr>
          </a:p>
          <a:p>
            <a:endParaRPr lang="pl-PL" altLang="pl-PL" dirty="0" smtClean="0">
              <a:latin typeface="Constantia"/>
              <a:cs typeface="Constantia"/>
            </a:endParaRPr>
          </a:p>
          <a:p>
            <a:r>
              <a:rPr lang="pl-PL" altLang="pl-PL" dirty="0" smtClean="0">
                <a:latin typeface="Constantia"/>
                <a:cs typeface="Constantia"/>
              </a:rPr>
              <a:t>1. Szkoła Podstawowa nr 4 im. I Armii Wojska Polskiego w Kołobrzegu </a:t>
            </a:r>
          </a:p>
          <a:p>
            <a:r>
              <a:rPr lang="pl-PL" altLang="pl-PL" dirty="0" smtClean="0">
                <a:latin typeface="Constantia"/>
                <a:cs typeface="Constantia"/>
              </a:rPr>
              <a:t>2. Zespół Szkół w Grzmiącej </a:t>
            </a:r>
          </a:p>
          <a:p>
            <a:r>
              <a:rPr lang="pl-PL" altLang="pl-PL" dirty="0" smtClean="0">
                <a:latin typeface="Constantia"/>
                <a:cs typeface="Constantia"/>
              </a:rPr>
              <a:t>3. Szkoła Podstawowa z Oddziałami Integracyjnymi im. majora H. Sucharskiego 	w Gościnie </a:t>
            </a:r>
          </a:p>
          <a:p>
            <a:r>
              <a:rPr lang="pl-PL" altLang="pl-PL" dirty="0" smtClean="0">
                <a:latin typeface="Constantia"/>
                <a:cs typeface="Constantia"/>
              </a:rPr>
              <a:t>4. Szkoła Podstawowa nr 7 im. Noblistów Polskich w Szczecinku </a:t>
            </a:r>
          </a:p>
          <a:p>
            <a:r>
              <a:rPr lang="pl-PL" altLang="pl-PL" dirty="0" smtClean="0">
                <a:latin typeface="Constantia"/>
                <a:cs typeface="Constantia"/>
              </a:rPr>
              <a:t>5. Zespół Szkół w </a:t>
            </a:r>
            <a:r>
              <a:rPr lang="pl-PL" altLang="pl-PL" dirty="0" err="1" smtClean="0">
                <a:latin typeface="Constantia"/>
                <a:cs typeface="Constantia"/>
              </a:rPr>
              <a:t>Dargini</a:t>
            </a:r>
            <a:r>
              <a:rPr lang="pl-PL" altLang="pl-PL" dirty="0" smtClean="0">
                <a:latin typeface="Constantia"/>
                <a:cs typeface="Constantia"/>
              </a:rPr>
              <a:t> </a:t>
            </a:r>
          </a:p>
          <a:p>
            <a:r>
              <a:rPr lang="pl-PL" altLang="pl-PL" dirty="0" smtClean="0">
                <a:latin typeface="Constantia"/>
                <a:cs typeface="Constantia"/>
              </a:rPr>
              <a:t>6. Szkoła Podstawowa im. Boh. 6 Pomorskiej Dywizji Piechoty w Karlinie</a:t>
            </a:r>
          </a:p>
          <a:p>
            <a:r>
              <a:rPr lang="pl-PL" altLang="pl-PL" dirty="0" smtClean="0">
                <a:latin typeface="Constantia"/>
                <a:cs typeface="Constantia"/>
              </a:rPr>
              <a:t>7. Zespół Szkół w Ustroniu Morskim</a:t>
            </a:r>
          </a:p>
          <a:p>
            <a:r>
              <a:rPr lang="pl-PL" altLang="pl-PL" dirty="0" smtClean="0">
                <a:latin typeface="Constantia"/>
                <a:cs typeface="Constantia"/>
              </a:rPr>
              <a:t>8. Szkoła Podstawowa nr 4 im. Mikołaja Kopernika w Białogardzie</a:t>
            </a:r>
          </a:p>
          <a:p>
            <a:r>
              <a:rPr lang="pl-PL" altLang="pl-PL" dirty="0" smtClean="0">
                <a:latin typeface="Constantia"/>
                <a:cs typeface="Constantia"/>
              </a:rPr>
              <a:t>9. Zespół Szkół im. Ignacego Łukasiewicza we Wrzosowie</a:t>
            </a:r>
          </a:p>
          <a:p>
            <a:r>
              <a:rPr lang="pl-PL" altLang="pl-PL" dirty="0" smtClean="0">
                <a:latin typeface="Constantia"/>
                <a:cs typeface="Constantia"/>
              </a:rPr>
              <a:t>10. Szkoła Podstawowa w Wierzchowie </a:t>
            </a:r>
          </a:p>
          <a:p>
            <a:r>
              <a:rPr lang="pl-PL" altLang="pl-PL" dirty="0" smtClean="0">
                <a:latin typeface="Constantia"/>
                <a:cs typeface="Constantia"/>
              </a:rPr>
              <a:t>11. Szkoła Podstawowa im. Jana Nowaka-Jeziorańskiego w Bornem Sulinowie </a:t>
            </a:r>
          </a:p>
          <a:p>
            <a:r>
              <a:rPr lang="pl-PL" altLang="pl-PL" dirty="0">
                <a:latin typeface="Constantia"/>
                <a:cs typeface="Constantia"/>
              </a:rPr>
              <a:t>12. Zespół Szkół Publicznych w Rymaniu </a:t>
            </a:r>
          </a:p>
          <a:p>
            <a:endParaRPr lang="pl-PL" altLang="pl-PL" b="1" dirty="0"/>
          </a:p>
          <a:p>
            <a:r>
              <a:rPr lang="pl-PL" altLang="pl-PL" b="1" dirty="0"/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58432"/>
            <a:ext cx="8229600" cy="4867731"/>
          </a:xfrm>
        </p:spPr>
        <p:txBody>
          <a:bodyPr/>
          <a:lstStyle/>
          <a:p>
            <a:pPr marL="0" indent="0">
              <a:buNone/>
            </a:pPr>
            <a:r>
              <a:rPr lang="pl-PL" altLang="pl-PL" sz="1800" dirty="0" smtClean="0">
                <a:latin typeface="Constantia"/>
                <a:cs typeface="Constantia"/>
              </a:rPr>
              <a:t>13. Szkoła Podstawowa im. Adama Mickiewicza w Rąbinie</a:t>
            </a:r>
          </a:p>
          <a:p>
            <a:pPr marL="0" indent="0">
              <a:buNone/>
            </a:pPr>
            <a:r>
              <a:rPr lang="pl-PL" altLang="pl-PL" sz="1800" dirty="0" smtClean="0">
                <a:latin typeface="Constantia"/>
                <a:cs typeface="Constantia"/>
              </a:rPr>
              <a:t>14. Szkoła Podstawowa im. </a:t>
            </a:r>
            <a:r>
              <a:rPr lang="pl-PL" altLang="pl-PL" sz="1800" dirty="0">
                <a:latin typeface="Constantia"/>
                <a:cs typeface="Constantia"/>
              </a:rPr>
              <a:t>J</a:t>
            </a:r>
            <a:r>
              <a:rPr lang="pl-PL" altLang="pl-PL" sz="1800" dirty="0" smtClean="0">
                <a:latin typeface="Constantia"/>
                <a:cs typeface="Constantia"/>
              </a:rPr>
              <a:t>ana Brzechwy w Rogowie </a:t>
            </a:r>
          </a:p>
          <a:p>
            <a:pPr marL="0" indent="0">
              <a:buNone/>
            </a:pPr>
            <a:r>
              <a:rPr lang="pl-PL" altLang="pl-PL" sz="1800" dirty="0" smtClean="0">
                <a:latin typeface="Constantia"/>
                <a:cs typeface="Constantia"/>
              </a:rPr>
              <a:t>15. Szkoła Podstawowa im. Mieszka I w Drzonowie</a:t>
            </a:r>
          </a:p>
          <a:p>
            <a:pPr marL="0" indent="0">
              <a:buNone/>
            </a:pPr>
            <a:r>
              <a:rPr lang="pl-PL" altLang="pl-PL" sz="1800" dirty="0" smtClean="0">
                <a:latin typeface="Constantia"/>
                <a:cs typeface="Constantia"/>
              </a:rPr>
              <a:t>16. Zespół Szkół im. Noblistów Polskich w Siemyślu</a:t>
            </a:r>
          </a:p>
          <a:p>
            <a:pPr marL="0" indent="0">
              <a:buNone/>
            </a:pPr>
            <a:r>
              <a:rPr lang="pl-PL" altLang="pl-PL" sz="1800" dirty="0" smtClean="0">
                <a:latin typeface="Constantia"/>
                <a:cs typeface="Constantia"/>
              </a:rPr>
              <a:t>17. Zespół Szkół nr 1 im. Henryka Sienkiewicza w Białym Borze</a:t>
            </a:r>
          </a:p>
          <a:p>
            <a:pPr marL="0" indent="0">
              <a:buNone/>
            </a:pPr>
            <a:r>
              <a:rPr lang="pl-PL" altLang="pl-PL" sz="1800" dirty="0" smtClean="0">
                <a:latin typeface="Constantia"/>
                <a:cs typeface="Constantia"/>
              </a:rPr>
              <a:t>18. Szkoła Podstawowa im. prof. Władysława Szafera w Barwicach</a:t>
            </a:r>
          </a:p>
          <a:p>
            <a:pPr marL="0" indent="0">
              <a:buNone/>
            </a:pPr>
            <a:r>
              <a:rPr lang="pl-PL" altLang="pl-PL" sz="1800" dirty="0" smtClean="0">
                <a:latin typeface="Constantia"/>
                <a:cs typeface="Constantia"/>
              </a:rPr>
              <a:t>19. Szkoła Podstawowa im. Adama Mickiewicza w Tychowie</a:t>
            </a:r>
          </a:p>
          <a:p>
            <a:pPr marL="0" indent="0">
              <a:buNone/>
            </a:pPr>
            <a:r>
              <a:rPr lang="pl-PL" altLang="pl-PL" sz="1800" dirty="0" smtClean="0">
                <a:latin typeface="Constantia"/>
                <a:cs typeface="Constantia"/>
              </a:rPr>
              <a:t>20. Szkoła Podstawowa im. kpt. Władysława Wysockiego w Biesiekierzu</a:t>
            </a:r>
          </a:p>
          <a:p>
            <a:pPr marL="0" indent="0">
              <a:buNone/>
            </a:pPr>
            <a:r>
              <a:rPr lang="pl-PL" altLang="pl-PL" sz="1800" dirty="0" smtClean="0">
                <a:latin typeface="Constantia"/>
                <a:cs typeface="Constantia"/>
              </a:rPr>
              <a:t>21. Zespół Szkół Publicznych w Sławoborzu</a:t>
            </a:r>
          </a:p>
          <a:p>
            <a:pPr marL="0" indent="0">
              <a:buNone/>
            </a:pPr>
            <a:r>
              <a:rPr lang="pl-PL" altLang="pl-PL" sz="1800" dirty="0" smtClean="0">
                <a:latin typeface="Constantia"/>
                <a:cs typeface="Constantia"/>
              </a:rPr>
              <a:t>22. Publiczna Szkoła Podstawowa nr 1 im. Adama Mickiewicza w Połczynie     	Zdroju</a:t>
            </a:r>
          </a:p>
          <a:p>
            <a:pPr marL="0" indent="0">
              <a:buNone/>
            </a:pPr>
            <a:endParaRPr lang="pl-PL" altLang="pl-PL" sz="1800" dirty="0">
              <a:latin typeface="Constantia"/>
              <a:cs typeface="Constantia"/>
            </a:endParaRPr>
          </a:p>
          <a:p>
            <a:pPr marL="0" indent="0" algn="ctr">
              <a:buNone/>
            </a:pPr>
            <a:r>
              <a:rPr lang="pl-PL" altLang="pl-PL" sz="1800" b="1" dirty="0" smtClean="0">
                <a:latin typeface="Constantia"/>
                <a:cs typeface="Constantia"/>
              </a:rPr>
              <a:t>Wszystkie </a:t>
            </a:r>
            <a:r>
              <a:rPr lang="pl-PL" altLang="pl-PL" sz="1800" b="1" dirty="0">
                <a:latin typeface="Constantia"/>
                <a:cs typeface="Constantia"/>
              </a:rPr>
              <a:t>22 Pracownie Bioróżnorodności </a:t>
            </a:r>
            <a:r>
              <a:rPr lang="pl-PL" altLang="pl-PL" sz="1800" b="1" dirty="0" smtClean="0">
                <a:latin typeface="Constantia"/>
                <a:cs typeface="Constantia"/>
              </a:rPr>
              <a:t>zostały oddane </a:t>
            </a:r>
            <a:r>
              <a:rPr lang="pl-PL" altLang="pl-PL" sz="1800" b="1" dirty="0">
                <a:latin typeface="Constantia"/>
                <a:cs typeface="Constantia"/>
              </a:rPr>
              <a:t>do używania </a:t>
            </a:r>
            <a:r>
              <a:rPr lang="pl-PL" altLang="pl-PL" sz="1800" b="1" dirty="0" smtClean="0">
                <a:latin typeface="Constantia"/>
                <a:cs typeface="Constantia"/>
              </a:rPr>
              <a:t>na przełomie 2015 i 2016 r.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379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oneTexte 8"/>
          <p:cNvSpPr txBox="1">
            <a:spLocks noChangeArrowheads="1"/>
          </p:cNvSpPr>
          <p:nvPr/>
        </p:nvSpPr>
        <p:spPr bwMode="auto">
          <a:xfrm>
            <a:off x="1012825" y="1143000"/>
            <a:ext cx="7129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pl-PL" altLang="pl-PL" sz="160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622300" y="1300163"/>
            <a:ext cx="7635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pl-PL" altLang="pl-PL" b="1" dirty="0">
                <a:latin typeface="Constantia"/>
                <a:cs typeface="Constantia"/>
              </a:rPr>
              <a:t>Szkoła Podstawowa nr 4 im. I Armii Wojska Polskiego w Kołobrzegu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506413" y="6343650"/>
            <a:ext cx="7635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1400" dirty="0">
                <a:latin typeface="Constantia"/>
                <a:cs typeface="Constantia"/>
              </a:rPr>
              <a:t>Zdjęcia Pracowni Bioróżnorodności przed i po aranżacji</a:t>
            </a:r>
          </a:p>
          <a:p>
            <a:pPr algn="ctr"/>
            <a:endParaRPr lang="pl-PL" altLang="pl-PL" sz="1400" dirty="0">
              <a:latin typeface="Constantia"/>
              <a:cs typeface="Constantia"/>
            </a:endParaRPr>
          </a:p>
        </p:txBody>
      </p:sp>
      <p:pic>
        <p:nvPicPr>
          <p:cNvPr id="37894" name="Picture 7" descr="dcc953ee14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99852" y="1838264"/>
            <a:ext cx="3010380" cy="2248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7897" name="Picture 13" descr="275b8e04d1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048065" y="1838264"/>
            <a:ext cx="3094223" cy="2103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7898" name="Picture 15" descr="3dba72bdd1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048065" y="4087140"/>
            <a:ext cx="3094223" cy="2221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7895" name="Picture 9" descr="a294291698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799852" y="4213678"/>
            <a:ext cx="3010380" cy="2033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oneTexte 8"/>
          <p:cNvSpPr txBox="1">
            <a:spLocks noChangeArrowheads="1"/>
          </p:cNvSpPr>
          <p:nvPr/>
        </p:nvSpPr>
        <p:spPr bwMode="auto">
          <a:xfrm>
            <a:off x="2286000" y="955675"/>
            <a:ext cx="7129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pl-PL" altLang="pl-PL" sz="160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286000" y="1108868"/>
            <a:ext cx="408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pl-PL" altLang="pl-PL" b="1" dirty="0">
                <a:latin typeface="Constantia"/>
                <a:cs typeface="Constantia"/>
              </a:rPr>
              <a:t>Zespół Szkół w Grzmiącej 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506413" y="6365875"/>
            <a:ext cx="763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1400" dirty="0">
                <a:latin typeface="Constantia"/>
                <a:cs typeface="Constantia"/>
              </a:rPr>
              <a:t>Zdjęcia Pracowni Bioróżnorodności przed i po aranżacji</a:t>
            </a:r>
          </a:p>
        </p:txBody>
      </p:sp>
      <p:pic>
        <p:nvPicPr>
          <p:cNvPr id="37894" name="Picture 7" descr="_Izba%20Grzmi%C4%85ca%20przed%20%281%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238" y="1658938"/>
            <a:ext cx="3027362" cy="2122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7895" name="Picture 9" descr="_Izba%20Grzmi%C4%85ca%20przed%20%283%2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238" y="4014788"/>
            <a:ext cx="3027362" cy="227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7897" name="Picture 13" descr="Plik_00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7350" y="1658938"/>
            <a:ext cx="3298825" cy="2122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7898" name="Picture 15" descr="IMG_208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7349" y="4014789"/>
            <a:ext cx="3298825" cy="227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7896" name="Picture 11" descr="IMG_209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0851" y="2990850"/>
            <a:ext cx="2798762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oneTexte 8"/>
          <p:cNvSpPr txBox="1">
            <a:spLocks noChangeArrowheads="1"/>
          </p:cNvSpPr>
          <p:nvPr/>
        </p:nvSpPr>
        <p:spPr bwMode="auto">
          <a:xfrm>
            <a:off x="914400" y="1177925"/>
            <a:ext cx="7129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pl-PL" altLang="pl-PL" sz="1600"/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2286000" y="2078038"/>
            <a:ext cx="45720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endParaRPr lang="pl-PL" altLang="pl-PL" b="1"/>
          </a:p>
          <a:p>
            <a:pPr defTabSz="914400">
              <a:spcBef>
                <a:spcPct val="50000"/>
              </a:spcBef>
            </a:pPr>
            <a:endParaRPr lang="pl-PL" altLang="pl-PL" b="1"/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914400" y="1177925"/>
            <a:ext cx="71675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pl-PL" altLang="pl-PL" b="1" dirty="0">
                <a:latin typeface="Constantia"/>
                <a:cs typeface="Constantia"/>
              </a:rPr>
              <a:t>Szkoła Podstawowa z Oddziałami Integracyjnymi </a:t>
            </a:r>
            <a:r>
              <a:rPr lang="pl-PL" altLang="pl-PL" b="1" dirty="0" smtClean="0">
                <a:latin typeface="Constantia"/>
                <a:cs typeface="Constantia"/>
              </a:rPr>
              <a:t>im. majora Henryka Sucharskiego w </a:t>
            </a:r>
            <a:r>
              <a:rPr lang="pl-PL" altLang="pl-PL" b="1" dirty="0">
                <a:latin typeface="Constantia"/>
                <a:cs typeface="Constantia"/>
              </a:rPr>
              <a:t>Gościnie </a:t>
            </a:r>
          </a:p>
        </p:txBody>
      </p:sp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506413" y="6467475"/>
            <a:ext cx="763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1400" dirty="0">
                <a:latin typeface="Constantia"/>
                <a:cs typeface="Constantia"/>
              </a:rPr>
              <a:t>Zdjęcia Pracowni Bioróżnorodności przed i po aranżacji</a:t>
            </a:r>
          </a:p>
        </p:txBody>
      </p:sp>
      <p:pic>
        <p:nvPicPr>
          <p:cNvPr id="39943" name="Picture 9" descr="Pracownia%20Bior%C3%B3%C5%BCnorodno%C5%9Bci%20-%20przed%20realizacj%C4%8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413" y="1786731"/>
            <a:ext cx="3219450" cy="2141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9944" name="Picture 11" descr="Pracownia%20Bior%C3%B3%C5%BCnorodno%C5%9Bci%20-%20przed%20realiacj%C4%85%2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413" y="4075113"/>
            <a:ext cx="3332162" cy="221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9947" name="Picture 17" descr="Sala%20Bior%C3%B3%C5%BCnorodno%C5%9Bci%20-%20Zesp%C3%B3%C5%82%20Szk%C3%B3%C5%82%20w%20Go%C5%9Bcinie%20%283%2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1011" y="4144752"/>
            <a:ext cx="3224528" cy="2149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9945" name="Picture 13" descr="Sala%20Bior%C3%B3%C5%BCnorodno%C5%9Bci%20-%20Zesp%C3%B3%C5%82%20Szk%C3%B3%C5%82%20w%20Go%C5%9Bcinie%20%288%2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3622" y="1824256"/>
            <a:ext cx="3251917" cy="2166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9946" name="Picture 15" descr="Sala%20Bior%C3%B3%C5%BCnorodno%C5%9Bci%20-%20Zesp%C3%B3%C5%82%20Szk%C3%B3%C5%82%20w%20Go%C5%9Bcinie%20%287%2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8674" y="3082821"/>
            <a:ext cx="2976012" cy="1984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2099</TotalTime>
  <Words>1013</Words>
  <Application>Microsoft Office PowerPoint</Application>
  <PresentationFormat>Pokaz na ekranie (4:3)</PresentationFormat>
  <Paragraphs>157</Paragraphs>
  <Slides>37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37</vt:i4>
      </vt:variant>
    </vt:vector>
  </HeadingPairs>
  <TitlesOfParts>
    <vt:vector size="44" baseType="lpstr">
      <vt:lpstr>Arial</vt:lpstr>
      <vt:lpstr>Baskerville</vt:lpstr>
      <vt:lpstr>Calibri</vt:lpstr>
      <vt:lpstr>Constantia</vt:lpstr>
      <vt:lpstr>Verdana</vt:lpstr>
      <vt:lpstr>Thème Office</vt:lpstr>
      <vt:lpstr>Conception personnalisée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disparities _x0003_Strengthening relations</dc:title>
  <dc:creator>Utilisateur de Microsoft Office</dc:creator>
  <cp:lastModifiedBy>Agnieszka</cp:lastModifiedBy>
  <cp:revision>102</cp:revision>
  <cp:lastPrinted>2017-04-24T08:52:33Z</cp:lastPrinted>
  <dcterms:created xsi:type="dcterms:W3CDTF">2011-11-09T09:46:35Z</dcterms:created>
  <dcterms:modified xsi:type="dcterms:W3CDTF">2017-04-27T05:57:17Z</dcterms:modified>
</cp:coreProperties>
</file>