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2" r:id="rId3"/>
    <p:sldId id="290" r:id="rId4"/>
    <p:sldId id="293" r:id="rId5"/>
    <p:sldId id="258" r:id="rId6"/>
    <p:sldId id="273" r:id="rId7"/>
    <p:sldId id="274" r:id="rId8"/>
    <p:sldId id="29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3" r:id="rId17"/>
    <p:sldId id="282" r:id="rId18"/>
    <p:sldId id="291" r:id="rId19"/>
    <p:sldId id="284" r:id="rId20"/>
    <p:sldId id="288" r:id="rId21"/>
    <p:sldId id="270" r:id="rId22"/>
    <p:sldId id="271" r:id="rId23"/>
    <p:sldId id="292" r:id="rId24"/>
    <p:sldId id="287" r:id="rId25"/>
    <p:sldId id="286" r:id="rId26"/>
    <p:sldId id="266" r:id="rId27"/>
    <p:sldId id="289" r:id="rId28"/>
    <p:sldId id="269" r:id="rId29"/>
  </p:sldIdLst>
  <p:sldSz cx="9144000" cy="6858000" type="screen4x3"/>
  <p:notesSz cx="6797675" cy="9926638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0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F66447-056E-4352-A5FD-E830C4AC13B3}" type="datetimeFigureOut">
              <a:rPr lang="pl-PL"/>
              <a:pPr>
                <a:defRPr/>
              </a:pPr>
              <a:t>2013-02-11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313B1-9A6D-4885-9B4C-A0D93B8240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4400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540DF7-CC96-4728-91D9-D735C73EB2ED}" type="datetimeFigureOut">
              <a:rPr lang="pl-PL"/>
              <a:pPr>
                <a:defRPr/>
              </a:pPr>
              <a:t>2013-02-11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E823EAA-05C6-4B55-9305-96D35E08F9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50023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442EFB-885B-49C3-A75B-12504571770B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18437" name="Symbol zastępczy nagłówka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CD2E4A-1F28-4705-886F-56D037696C21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20485" name="Symbol zastępczy nagłówka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86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FAAC13-540A-4889-9B17-3BE758364655}" type="slidenum">
              <a:rPr lang="pl-PL" smtClean="0"/>
              <a:pPr/>
              <a:t>26</a:t>
            </a:fld>
            <a:endParaRPr lang="pl-PL" smtClean="0"/>
          </a:p>
        </p:txBody>
      </p:sp>
      <p:sp>
        <p:nvSpPr>
          <p:cNvPr id="28677" name="Symbol zastępczy nagłówka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9700" name="Symbol zastępczy nagłówka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29701" name="Symbol zastępczy numeru slajd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7C0227-AA9C-4CB0-9A19-0DA47EE2706B}" type="slidenum">
              <a:rPr lang="pl-PL" smtClean="0"/>
              <a:pPr/>
              <a:t>28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C8BC-53C4-4C75-A528-5CF68AE797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1CF2-5B7A-4EBB-9413-FB62756D03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CBD5-F543-457C-928F-4775139FD3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3DE01-B543-464E-8163-886C6DC2F7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6A6E-568E-42EF-A650-724748296E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7B1BB-9BD3-4D69-BBCB-9CC4351ED6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7131-39DA-4AD8-A685-E76B72224D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4337-FE5A-4D62-A302-93EA16A5DD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C023E-815A-4DFC-8DC1-3FB7093DE4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33A51-4A33-48A8-B736-8F337F8A20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8B902-052F-4C9F-A0D0-158733194A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/>
              <a:t>www.parseta.org.pl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B923F5D-99CB-4433-93D5-2A4DDB89DA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71" r:id="rId2"/>
    <p:sldLayoutId id="2147483880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81" r:id="rId9"/>
    <p:sldLayoutId id="2147483877" r:id="rId10"/>
    <p:sldLayoutId id="214748387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kp@parseta.org.p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c@parseta.org.p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1400" dirty="0"/>
              <a:t/>
            </a:r>
            <a:br>
              <a:rPr lang="pl-PL" sz="1400" dirty="0"/>
            </a:br>
            <a:endParaRPr lang="pl-PL" sz="2800" dirty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854950" cy="2143125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endParaRPr lang="pl-PL" smtClean="0"/>
          </a:p>
          <a:p>
            <a:pPr marR="0" algn="l" eaLnBrk="1" hangingPunct="1">
              <a:lnSpc>
                <a:spcPct val="80000"/>
              </a:lnSpc>
            </a:pPr>
            <a:endParaRPr lang="pl-PL" sz="1100" smtClean="0"/>
          </a:p>
          <a:p>
            <a:pPr marR="0" algn="ctr" eaLnBrk="1" hangingPunct="1">
              <a:lnSpc>
                <a:spcPct val="80000"/>
              </a:lnSpc>
            </a:pPr>
            <a:r>
              <a:rPr lang="pl-PL" sz="1700" b="1" smtClean="0"/>
              <a:t>8. Oś Priorytetowa: 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pl-PL" sz="1700" b="1" i="1" smtClean="0"/>
              <a:t>Społeczeństwo informacyjne – zwiększanie innowacyjności gospodarki</a:t>
            </a:r>
            <a:endParaRPr lang="pl-PL" sz="1700" smtClean="0"/>
          </a:p>
          <a:p>
            <a:pPr marR="0" algn="ctr" eaLnBrk="1" hangingPunct="1">
              <a:lnSpc>
                <a:spcPct val="80000"/>
              </a:lnSpc>
            </a:pPr>
            <a:r>
              <a:rPr lang="pl-PL" sz="1700" b="1" i="1" smtClean="0"/>
              <a:t> </a:t>
            </a:r>
            <a:endParaRPr lang="pl-PL" sz="1700" b="1" smtClean="0"/>
          </a:p>
          <a:p>
            <a:pPr marR="0" algn="ctr" eaLnBrk="1" hangingPunct="1">
              <a:lnSpc>
                <a:spcPct val="80000"/>
              </a:lnSpc>
            </a:pPr>
            <a:endParaRPr lang="pl-PL" sz="1700" b="1" smtClean="0"/>
          </a:p>
          <a:p>
            <a:pPr marR="0" algn="ctr" eaLnBrk="1" hangingPunct="1">
              <a:lnSpc>
                <a:spcPct val="80000"/>
              </a:lnSpc>
            </a:pPr>
            <a:r>
              <a:rPr lang="pl-PL" sz="1700" b="1" smtClean="0"/>
              <a:t>Działanie 8.3 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pl-PL" sz="1700" b="1" i="1" smtClean="0"/>
              <a:t>Przeciwdziałanie wykluczeniu cyfrowemu – e-Inclusion</a:t>
            </a:r>
            <a:r>
              <a:rPr lang="pl-PL" sz="1700" smtClean="0"/>
              <a:t> </a:t>
            </a:r>
            <a:endParaRPr lang="pl-PL" sz="1700" b="1" smtClean="0"/>
          </a:p>
        </p:txBody>
      </p:sp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>
            <a:off x="107950" y="3286125"/>
            <a:ext cx="8821738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pl-PL" sz="3600" kern="10">
              <a:ln w="6350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>
                  <a:alpha val="50195"/>
                </a:srgbClr>
              </a:solidFill>
              <a:latin typeface="Arial Black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950913" y="889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64306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itchFamily="18" charset="0"/>
                <a:cs typeface="Arial" pitchFamily="34" charset="0"/>
              </a:rPr>
              <a:t>"Przeciwdziałanie wykluczeniu cyfrowemu na terenie gmin zrzeszonych w Związku Miast i Gmin Dorzecza Parsęty"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Jakie gospodarstwa domowe mogą być objęte projektem?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- gospodarstwa domowe spełniające </a:t>
            </a:r>
            <a:r>
              <a:rPr lang="pl-PL" sz="2400" dirty="0" smtClean="0"/>
              <a:t>kryterium dochodowe </a:t>
            </a:r>
            <a:r>
              <a:rPr lang="pl-PL" sz="2400" dirty="0"/>
              <a:t>upoważniające do </a:t>
            </a:r>
            <a:r>
              <a:rPr lang="pl-PL" sz="2400" dirty="0" smtClean="0"/>
              <a:t>otrzymania wsparcia </a:t>
            </a:r>
            <a:r>
              <a:rPr lang="pl-PL" sz="2400" dirty="0"/>
              <a:t>w ramach systemu </a:t>
            </a:r>
            <a:r>
              <a:rPr lang="pl-PL" sz="2400" dirty="0" smtClean="0"/>
              <a:t>pomocy społecznej</a:t>
            </a:r>
            <a:r>
              <a:rPr lang="pl-PL" sz="2400" dirty="0" smtClean="0"/>
              <a:t>,</a:t>
            </a:r>
          </a:p>
          <a:p>
            <a:pPr marL="0" indent="0">
              <a:buNone/>
            </a:pPr>
            <a:r>
              <a:rPr lang="pl-PL" sz="2400" dirty="0" smtClean="0"/>
              <a:t>- </a:t>
            </a:r>
            <a:r>
              <a:rPr lang="pl-PL" sz="2400" dirty="0"/>
              <a:t>gospodarstwa domowe spełniające </a:t>
            </a:r>
            <a:r>
              <a:rPr lang="pl-PL" sz="2400" dirty="0" smtClean="0"/>
              <a:t>kryterium dochodowe </a:t>
            </a:r>
            <a:r>
              <a:rPr lang="pl-PL" sz="2400" dirty="0"/>
              <a:t>upoważniające do </a:t>
            </a:r>
            <a:r>
              <a:rPr lang="pl-PL" sz="2400" dirty="0" smtClean="0"/>
              <a:t>otrzymania wsparcia </a:t>
            </a:r>
            <a:r>
              <a:rPr lang="pl-PL" sz="2400" dirty="0"/>
              <a:t>w ramach systemu </a:t>
            </a:r>
            <a:r>
              <a:rPr lang="pl-PL" sz="2400" dirty="0" smtClean="0"/>
              <a:t>świadczeń rodzinnych</a:t>
            </a:r>
            <a:r>
              <a:rPr lang="pl-PL" sz="2400" dirty="0"/>
              <a:t>,</a:t>
            </a:r>
            <a:br>
              <a:rPr lang="pl-PL" sz="2400" dirty="0"/>
            </a:br>
            <a:r>
              <a:rPr lang="pl-PL" sz="2400" dirty="0"/>
              <a:t>- dzieci i młodzież ucząca się z rodzin </a:t>
            </a:r>
            <a:r>
              <a:rPr lang="pl-PL" sz="2400" dirty="0" smtClean="0"/>
              <a:t>w trudnej </a:t>
            </a:r>
            <a:r>
              <a:rPr lang="pl-PL" sz="2400" dirty="0"/>
              <a:t>sytuacji materialnej i </a:t>
            </a:r>
            <a:r>
              <a:rPr lang="pl-PL" sz="2400" dirty="0" smtClean="0"/>
              <a:t>społecznej uprawniającej </a:t>
            </a:r>
            <a:r>
              <a:rPr lang="pl-PL" sz="2400" dirty="0"/>
              <a:t>do uzyskania </a:t>
            </a:r>
            <a:r>
              <a:rPr lang="pl-PL" sz="2400" dirty="0" smtClean="0"/>
              <a:t>stypendiów socjalnych</a:t>
            </a:r>
            <a:r>
              <a:rPr lang="pl-PL" sz="2400" dirty="0"/>
              <a:t>, typowana do otrzymania </a:t>
            </a:r>
            <a:r>
              <a:rPr lang="pl-PL" sz="2400" dirty="0" smtClean="0"/>
              <a:t>wsparcia we </a:t>
            </a:r>
            <a:r>
              <a:rPr lang="pl-PL" sz="2400" dirty="0"/>
              <a:t>współpracy ze szkołą oraz/lub ośrodkami</a:t>
            </a:r>
            <a:br>
              <a:rPr lang="pl-PL" sz="2400" dirty="0"/>
            </a:br>
            <a:r>
              <a:rPr lang="pl-PL" sz="2400" dirty="0"/>
              <a:t>pomocy społecznej</a:t>
            </a:r>
            <a:r>
              <a:rPr lang="pl-PL" sz="2400" dirty="0" smtClean="0"/>
              <a:t>,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662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Jakie gospodarstwa domowe mogą być objęte projektem?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smtClean="0"/>
              <a:t>- </a:t>
            </a:r>
            <a:r>
              <a:rPr lang="pl-PL" sz="2400" dirty="0"/>
              <a:t>osoby niepełnosprawne ze znacznym </a:t>
            </a:r>
            <a:r>
              <a:rPr lang="pl-PL" sz="2400" dirty="0" smtClean="0"/>
              <a:t>lub umiarkowanym </a:t>
            </a:r>
            <a:r>
              <a:rPr lang="pl-PL" sz="2400" dirty="0"/>
              <a:t>stopniem </a:t>
            </a:r>
            <a:r>
              <a:rPr lang="pl-PL" sz="2400" dirty="0" smtClean="0"/>
              <a:t>niepełnosprawności lub </a:t>
            </a:r>
            <a:r>
              <a:rPr lang="pl-PL" sz="2400" dirty="0"/>
              <a:t>z orzeczeniem równoważnym,</a:t>
            </a:r>
            <a:br>
              <a:rPr lang="pl-PL" sz="2400" dirty="0"/>
            </a:br>
            <a:r>
              <a:rPr lang="pl-PL" sz="2400" dirty="0"/>
              <a:t>- rodziny zastępcze,</a:t>
            </a:r>
            <a:br>
              <a:rPr lang="pl-PL" sz="2400" dirty="0"/>
            </a:br>
            <a:r>
              <a:rPr lang="pl-PL" sz="2400" dirty="0"/>
              <a:t>- rodzinne domy dziecka, samotni rodzice,</a:t>
            </a:r>
            <a:br>
              <a:rPr lang="pl-PL" sz="2400" dirty="0"/>
            </a:br>
            <a:r>
              <a:rPr lang="pl-PL" sz="2400" dirty="0"/>
              <a:t>- jednostki podległe beneficjentowi ( w </a:t>
            </a:r>
            <a:r>
              <a:rPr lang="pl-PL" sz="2400" dirty="0" smtClean="0"/>
              <a:t>tym: biblioteki </a:t>
            </a:r>
            <a:r>
              <a:rPr lang="pl-PL" sz="2400" dirty="0"/>
              <a:t>publiczne, </a:t>
            </a:r>
            <a:r>
              <a:rPr lang="pl-PL" sz="2400" dirty="0" smtClean="0"/>
              <a:t> instytucje kultury, szkoły</a:t>
            </a:r>
            <a:r>
              <a:rPr lang="pl-PL" sz="2400" dirty="0"/>
              <a:t>, publiczne placówki </a:t>
            </a:r>
            <a:r>
              <a:rPr lang="pl-PL" sz="2400" dirty="0" err="1" smtClean="0"/>
              <a:t>opiekuńczowychowawcze</a:t>
            </a:r>
            <a:r>
              <a:rPr lang="pl-PL" sz="2400" dirty="0" smtClean="0"/>
              <a:t> położone </a:t>
            </a:r>
            <a:r>
              <a:rPr lang="pl-PL" sz="2400" dirty="0"/>
              <a:t>na obszarze </a:t>
            </a:r>
            <a:r>
              <a:rPr lang="pl-PL" sz="2400" dirty="0" smtClean="0"/>
              <a:t>działania beneficjenta</a:t>
            </a:r>
            <a:r>
              <a:rPr lang="pl-PL" sz="2400" dirty="0"/>
              <a:t>, publiczne domy </a:t>
            </a:r>
            <a:r>
              <a:rPr lang="pl-PL" sz="2400" dirty="0" smtClean="0"/>
              <a:t>pomocy społecznej</a:t>
            </a:r>
            <a:r>
              <a:rPr lang="pl-PL" sz="2400" dirty="0"/>
              <a:t>) - w ramach </a:t>
            </a:r>
            <a:r>
              <a:rPr lang="pl-PL" sz="2400" dirty="0" smtClean="0"/>
              <a:t>działań koordynacyjnych </a:t>
            </a:r>
            <a:r>
              <a:rPr lang="pl-PL" sz="2400" dirty="0"/>
              <a:t>prowadzonych przez</a:t>
            </a:r>
            <a:br>
              <a:rPr lang="pl-PL" sz="2400" dirty="0"/>
            </a:br>
            <a:r>
              <a:rPr lang="pl-PL" sz="2400" dirty="0"/>
              <a:t>beneficjenta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019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Jakie gospodarstwa domowe mogą być objęte projektem?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osoby z grupy 50+, których </a:t>
            </a:r>
            <a:r>
              <a:rPr lang="pl-PL" dirty="0" smtClean="0"/>
              <a:t>przeciętny miesięczny </a:t>
            </a:r>
            <a:r>
              <a:rPr lang="pl-PL" dirty="0"/>
              <a:t>dochód na osobę w </a:t>
            </a:r>
            <a:r>
              <a:rPr lang="pl-PL" dirty="0" smtClean="0"/>
              <a:t>rodzinie (rodzinie </a:t>
            </a:r>
            <a:r>
              <a:rPr lang="pl-PL" dirty="0"/>
              <a:t>definiowanej zgodnie z art. 3 pkt </a:t>
            </a:r>
            <a:r>
              <a:rPr lang="pl-PL" dirty="0" smtClean="0"/>
              <a:t>16 ustawy </a:t>
            </a:r>
            <a:r>
              <a:rPr lang="pl-PL" dirty="0"/>
              <a:t>z dnia 28 listopada 2003 r. </a:t>
            </a:r>
            <a:r>
              <a:rPr lang="pl-PL" dirty="0" smtClean="0"/>
              <a:t>o świadczeniach </a:t>
            </a:r>
            <a:r>
              <a:rPr lang="pl-PL" dirty="0"/>
              <a:t>rodzinnych </a:t>
            </a:r>
            <a:r>
              <a:rPr lang="pl-PL" dirty="0" err="1"/>
              <a:t>D.z</a:t>
            </a:r>
            <a:r>
              <a:rPr lang="pl-PL" dirty="0"/>
              <a:t> U. 2003 </a:t>
            </a:r>
            <a:r>
              <a:rPr lang="pl-PL" dirty="0" smtClean="0"/>
              <a:t>Nr 228 </a:t>
            </a:r>
            <a:r>
              <a:rPr lang="pl-PL" dirty="0" err="1"/>
              <a:t>poz</a:t>
            </a:r>
            <a:r>
              <a:rPr lang="pl-PL" dirty="0"/>
              <a:t> 2255) nie przekracza </a:t>
            </a:r>
            <a:r>
              <a:rPr lang="pl-PL" dirty="0" smtClean="0"/>
              <a:t>kwoty najniższych </a:t>
            </a:r>
            <a:r>
              <a:rPr lang="pl-PL" dirty="0"/>
              <a:t>gwarantowanych </a:t>
            </a:r>
            <a:r>
              <a:rPr lang="pl-PL" dirty="0" smtClean="0"/>
              <a:t>świadczeń emerytalno-rentowych ogłaszanych komunikatem </a:t>
            </a:r>
            <a:r>
              <a:rPr lang="pl-PL" dirty="0"/>
              <a:t>w Monitorze Polskim </a:t>
            </a:r>
            <a:r>
              <a:rPr lang="pl-PL" dirty="0" smtClean="0"/>
              <a:t>przez Prezesa </a:t>
            </a:r>
            <a:r>
              <a:rPr lang="pl-PL" dirty="0"/>
              <a:t>ZUS (obecnie jest to kwota </a:t>
            </a:r>
            <a:r>
              <a:rPr lang="pl-PL" dirty="0" smtClean="0"/>
              <a:t>799,18 zł</a:t>
            </a:r>
            <a:r>
              <a:rPr lang="pl-PL" dirty="0"/>
              <a:t>)</a:t>
            </a:r>
            <a:r>
              <a:rPr lang="pl-PL" dirty="0" smtClean="0"/>
              <a:t>,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95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Jakie gospodarstwa domowe mogą być objęte projektem?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dirty="0"/>
              <a:t>dzieci i młodzież uczącą się z bardzo </a:t>
            </a:r>
            <a:r>
              <a:rPr lang="pl-PL" dirty="0" smtClean="0"/>
              <a:t>dobrymi wynikami </a:t>
            </a:r>
            <a:r>
              <a:rPr lang="pl-PL" dirty="0"/>
              <a:t>w nauce, z rodzin w </a:t>
            </a:r>
            <a:r>
              <a:rPr lang="pl-PL" dirty="0" smtClean="0"/>
              <a:t>których przeciętny </a:t>
            </a:r>
            <a:r>
              <a:rPr lang="pl-PL" dirty="0"/>
              <a:t>miesięczny dochód </a:t>
            </a:r>
            <a:r>
              <a:rPr lang="pl-PL" dirty="0" smtClean="0"/>
              <a:t>opodatkowany na </a:t>
            </a:r>
            <a:r>
              <a:rPr lang="pl-PL" dirty="0"/>
              <a:t>osobę w rodzinie, z roku </a:t>
            </a:r>
            <a:r>
              <a:rPr lang="pl-PL" dirty="0" smtClean="0"/>
              <a:t>poprzedzającego rok </a:t>
            </a:r>
            <a:r>
              <a:rPr lang="pl-PL" dirty="0"/>
              <a:t>udziału w projekcie był niższy, niż </a:t>
            </a:r>
            <a:r>
              <a:rPr lang="pl-PL" dirty="0" smtClean="0"/>
              <a:t>ostatni aktualny </a:t>
            </a:r>
            <a:r>
              <a:rPr lang="pl-PL" dirty="0"/>
              <a:t>roczny wskaźnik: „</a:t>
            </a:r>
            <a:r>
              <a:rPr lang="pl-PL" dirty="0" smtClean="0"/>
              <a:t>Przeciętny miesięczny </a:t>
            </a:r>
            <a:r>
              <a:rPr lang="pl-PL" dirty="0"/>
              <a:t>dochód rozporządzalny na 1 </a:t>
            </a:r>
            <a:r>
              <a:rPr lang="pl-PL" dirty="0" smtClean="0"/>
              <a:t>osobę w </a:t>
            </a:r>
            <a:r>
              <a:rPr lang="pl-PL" dirty="0"/>
              <a:t>gospodarstwie domowym </a:t>
            </a:r>
            <a:r>
              <a:rPr lang="pl-PL" dirty="0" smtClean="0"/>
              <a:t>publikowany przez </a:t>
            </a:r>
            <a:r>
              <a:rPr lang="pl-PL" dirty="0"/>
              <a:t>Prezesa GUS w </a:t>
            </a:r>
            <a:r>
              <a:rPr lang="pl-PL" dirty="0" smtClean="0"/>
              <a:t>Biuletynie Statystycznym</a:t>
            </a:r>
            <a:r>
              <a:rPr lang="pl-PL" dirty="0"/>
              <a:t>” (</a:t>
            </a:r>
            <a:r>
              <a:rPr lang="pl-PL" dirty="0">
                <a:solidFill>
                  <a:srgbClr val="000000"/>
                </a:solidFill>
              </a:rPr>
              <a:t>wskaźnik ten za rok </a:t>
            </a:r>
            <a:r>
              <a:rPr lang="pl-PL" dirty="0" smtClean="0">
                <a:solidFill>
                  <a:srgbClr val="000000"/>
                </a:solidFill>
              </a:rPr>
              <a:t>2011 wynosi </a:t>
            </a:r>
            <a:r>
              <a:rPr lang="pl-PL" dirty="0">
                <a:solidFill>
                  <a:srgbClr val="000000"/>
                </a:solidFill>
              </a:rPr>
              <a:t>1226,95 zł).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5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Punkty koordynujące walkę z wykluczeniem cyfrowym</a:t>
            </a:r>
            <a:endParaRPr lang="pl-PL" sz="4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434321"/>
              </p:ext>
            </p:extLst>
          </p:nvPr>
        </p:nvGraphicFramePr>
        <p:xfrm>
          <a:off x="395536" y="2564904"/>
          <a:ext cx="820891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2016224"/>
                <a:gridCol w="2664295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Gmina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PKWZWC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komputerów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b="0" dirty="0" smtClean="0"/>
                        <a:t>1 Miasto Białogard     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2 Miasto i Gmina Karlino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3 Miasto i </a:t>
                      </a:r>
                      <a:r>
                        <a:rPr kumimoji="0"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Gmina</a:t>
                      </a:r>
                      <a:r>
                        <a:rPr lang="pl-PL" sz="1800" dirty="0" smtClean="0"/>
                        <a:t> Borne Sulinowo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4 Miasto i Gmina Barwice    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5 Miasto i Gmina Połczyn Zdrój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6 Gmina Rąbino   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7 Gmina Tychowo    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19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8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Punkty koordynujące walkę z wykluczeniem cyfrowym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384016"/>
              </p:ext>
            </p:extLst>
          </p:nvPr>
        </p:nvGraphicFramePr>
        <p:xfrm>
          <a:off x="395536" y="2564904"/>
          <a:ext cx="820891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2088232"/>
                <a:gridCol w="2448271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Gmina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PKWZWC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komputerów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b="0" dirty="0" smtClean="0"/>
                        <a:t>8 Gmina Sławoborze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9 Gmina Dygowo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10 Gmina Gościno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11 Gmina Kołobrzeg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12 Gmina Rymań 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13 Starostwo Powiatowe w Szczecinku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14 Starostwo Powiatowe w Świdwinie 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17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Punkty koordynujące walkę z wykluczeniem </a:t>
            </a:r>
            <a:r>
              <a:rPr lang="pl-PL" sz="4000" dirty="0" smtClean="0"/>
              <a:t>cyfrowym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Każdy z punktów będzie wyposażony w urządzenie wielofunkcyjne,</a:t>
            </a:r>
          </a:p>
          <a:p>
            <a:r>
              <a:rPr lang="pl-PL" dirty="0" smtClean="0"/>
              <a:t>Wskazaną przez beneficjenta liczbę komputerów</a:t>
            </a:r>
          </a:p>
          <a:p>
            <a:r>
              <a:rPr lang="pl-PL" dirty="0" smtClean="0"/>
              <a:t>Urządzenie sieciowe łączące komputery z siecią </a:t>
            </a:r>
            <a:r>
              <a:rPr lang="pl-PL" dirty="0" err="1" smtClean="0"/>
              <a:t>internet</a:t>
            </a:r>
            <a:endParaRPr lang="pl-PL" dirty="0" smtClean="0"/>
          </a:p>
          <a:p>
            <a:r>
              <a:rPr lang="pl-PL" dirty="0" smtClean="0"/>
              <a:t>W przypadku przewidzianych środków przez Gminę sfinansowane zostanie stworzenie wewnętrznej sieci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604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Punkty koordynujące walkę z wykluczeniem cyfrowym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  <p:graphicFrame>
        <p:nvGraphicFramePr>
          <p:cNvPr id="5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340925"/>
              </p:ext>
            </p:extLst>
          </p:nvPr>
        </p:nvGraphicFramePr>
        <p:xfrm>
          <a:off x="467544" y="3068960"/>
          <a:ext cx="75608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0036"/>
                <a:gridCol w="274080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Gmina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Drobna</a:t>
                      </a:r>
                      <a:r>
                        <a:rPr lang="pl-PL" baseline="0" dirty="0" smtClean="0"/>
                        <a:t> infrastruktura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b="0" dirty="0" smtClean="0"/>
                        <a:t>1 Miasto</a:t>
                      </a:r>
                      <a:r>
                        <a:rPr lang="pl-PL" b="0" baseline="0" dirty="0" smtClean="0"/>
                        <a:t> Białogard</a:t>
                      </a:r>
                      <a:endParaRPr lang="pl-PL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10 500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2</a:t>
                      </a:r>
                      <a:r>
                        <a:rPr lang="pl-PL" sz="1800" baseline="0" dirty="0" smtClean="0"/>
                        <a:t> Miasto i Gmina Karlino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33</a:t>
                      </a:r>
                      <a:r>
                        <a:rPr lang="pl-PL" baseline="0" dirty="0" smtClean="0"/>
                        <a:t> 200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3 Miasto</a:t>
                      </a:r>
                      <a:r>
                        <a:rPr lang="pl-PL" sz="1800" baseline="0" dirty="0" smtClean="0"/>
                        <a:t> i Gmina Połczyn Zdrój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37</a:t>
                      </a:r>
                      <a:r>
                        <a:rPr lang="pl-PL" baseline="0" dirty="0" smtClean="0"/>
                        <a:t> 500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4 Gmina</a:t>
                      </a:r>
                      <a:r>
                        <a:rPr lang="pl-PL" sz="1800" baseline="0" dirty="0" smtClean="0"/>
                        <a:t> Tychowo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12 000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5 Gmina Rąbino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7 000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6 Starostwo Powiatowe w Szczecinku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r>
                        <a:rPr lang="pl-PL" baseline="0" dirty="0" smtClean="0"/>
                        <a:t> 800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Tekstowe 5"/>
          <p:cNvSpPr txBox="1"/>
          <p:nvPr/>
        </p:nvSpPr>
        <p:spPr>
          <a:xfrm>
            <a:off x="889885" y="2060848"/>
            <a:ext cx="69919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+mn-lt"/>
              </a:rPr>
              <a:t>Środki przewidziane przez gminy na stworzenie wewnętrznej </a:t>
            </a:r>
          </a:p>
          <a:p>
            <a:r>
              <a:rPr lang="pl-PL" sz="2000" dirty="0" smtClean="0">
                <a:latin typeface="+mn-lt"/>
              </a:rPr>
              <a:t>infrastruktury sieciowej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4371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Punkty koordynujące walkę z wykluczeniem cyfrowym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Planowany koszt miesięcznego abonamentu w PKWZWC -  69 zł brutto miesięcznie.</a:t>
            </a:r>
          </a:p>
          <a:p>
            <a:r>
              <a:rPr lang="pl-PL" dirty="0" smtClean="0"/>
              <a:t>W ramach działalności PKWZWC planujemy przeprowadzić 176 szkoleń każde po 5 h.</a:t>
            </a:r>
          </a:p>
          <a:p>
            <a:r>
              <a:rPr lang="pl-PL" dirty="0" smtClean="0"/>
              <a:t>W ramach projektu przewidziane jest:</a:t>
            </a:r>
          </a:p>
          <a:p>
            <a:pPr lvl="1"/>
            <a:r>
              <a:rPr lang="pl-PL" dirty="0" smtClean="0"/>
              <a:t>150 zł za wynajem sali,</a:t>
            </a:r>
          </a:p>
          <a:p>
            <a:pPr lvl="1"/>
            <a:r>
              <a:rPr lang="pl-PL" dirty="0" smtClean="0"/>
              <a:t>Catering 12 zł na osobę</a:t>
            </a:r>
          </a:p>
          <a:p>
            <a:pPr lvl="1"/>
            <a:r>
              <a:rPr lang="pl-PL" dirty="0" smtClean="0"/>
              <a:t>Materiały edukacyjne i promocyjne dla każdego uczestnika</a:t>
            </a:r>
          </a:p>
          <a:p>
            <a:r>
              <a:rPr lang="pl-PL" dirty="0" smtClean="0"/>
              <a:t>Planujemy przeszkolić 2 640 osób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136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Punkty koordynujące walkę z wykluczeniem cyfrowym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437"/>
          </a:xfrm>
        </p:spPr>
        <p:txBody>
          <a:bodyPr/>
          <a:lstStyle/>
          <a:p>
            <a:r>
              <a:rPr lang="pl-PL" dirty="0" smtClean="0"/>
              <a:t>PKWZWC nie mogą służyć jako sale lekcyjne</a:t>
            </a:r>
          </a:p>
          <a:p>
            <a:r>
              <a:rPr lang="pl-PL" dirty="0" smtClean="0"/>
              <a:t>PKWZWC muszą być dostępne przede wszystkim dla osób z grup docelowych</a:t>
            </a:r>
          </a:p>
          <a:p>
            <a:r>
              <a:rPr lang="pl-PL" dirty="0" smtClean="0"/>
              <a:t>Osoby opiekujące się PKWZWC będą zobowiązane wypełniać ankietę o wykorzystaniu komputerów na portalu projektu</a:t>
            </a:r>
          </a:p>
          <a:p>
            <a:r>
              <a:rPr lang="pl-PL" dirty="0" smtClean="0"/>
              <a:t>Koszty eksploatacyjne PKWZWC muszą być finansowane przez Gminę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84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Uczestnicy projektu</a:t>
            </a:r>
            <a:endParaRPr lang="pl-PL" sz="4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err="1" smtClean="0"/>
              <a:t>www.parseta.org.pl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933023"/>
              </p:ext>
            </p:extLst>
          </p:nvPr>
        </p:nvGraphicFramePr>
        <p:xfrm>
          <a:off x="467544" y="2420888"/>
          <a:ext cx="8229600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b="0" dirty="0" smtClean="0"/>
                        <a:t>1 Miasto Białogard     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b="0" dirty="0" smtClean="0"/>
                        <a:t>8 Gmina Sławoborze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2 Miasto i Gmina Karlino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9 Gmina Dygowo</a:t>
                      </a:r>
                      <a:endParaRPr lang="pl-P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3 Miasto i </a:t>
                      </a:r>
                      <a:r>
                        <a:rPr kumimoji="0"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Gmina</a:t>
                      </a:r>
                      <a:r>
                        <a:rPr lang="pl-PL" sz="1800" dirty="0" smtClean="0"/>
                        <a:t> Borne Sulinowo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10 Gmina Gościno</a:t>
                      </a:r>
                      <a:endParaRPr lang="pl-P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4 Miasto i Gmina Barwice    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11 Gmina Kołobrzeg</a:t>
                      </a:r>
                      <a:endParaRPr lang="pl-P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5 Miasto i Gmina Połczyn Zdrój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12 Gmina Rymań </a:t>
                      </a:r>
                      <a:endParaRPr lang="pl-P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6 Gmina Rąbino   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13 Starostwo Powiatowe w Szczecinku</a:t>
                      </a:r>
                      <a:endParaRPr lang="pl-P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7 Gmina Tychowo    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14 Starostwo Powiatowe w Świdwinie 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339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860054"/>
          </a:xfrm>
        </p:spPr>
        <p:txBody>
          <a:bodyPr/>
          <a:lstStyle/>
          <a:p>
            <a:r>
              <a:rPr lang="pl-PL" sz="3200" dirty="0"/>
              <a:t>Przeciwdziałanie wykluczeniu cyfrowemu na terenie gmin zrzeszonych w Związku Miast i Gmin Dorzecza Parsęty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000" dirty="0" smtClean="0"/>
              <a:t>Proponowany sprzęt komputerowy</a:t>
            </a:r>
            <a:endParaRPr lang="pl-PL" sz="4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082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Komputery </a:t>
            </a:r>
            <a:r>
              <a:rPr lang="pl-PL" b="1" dirty="0" err="1" smtClean="0"/>
              <a:t>All</a:t>
            </a:r>
            <a:r>
              <a:rPr lang="pl-PL" b="1" dirty="0" smtClean="0"/>
              <a:t>-In-One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000" dirty="0" smtClean="0"/>
              <a:t>Procesor </a:t>
            </a:r>
            <a:r>
              <a:rPr lang="pl-PL" sz="2000" dirty="0"/>
              <a:t>Intel  </a:t>
            </a:r>
            <a:r>
              <a:rPr lang="pl-PL" sz="2000" dirty="0" err="1"/>
              <a:t>Core</a:t>
            </a:r>
            <a:r>
              <a:rPr lang="pl-PL" sz="2000" dirty="0"/>
              <a:t> i5 trzeciej generacji czterordzeniowy ze zintegrowaną kartą graficzną.</a:t>
            </a:r>
          </a:p>
          <a:p>
            <a:pPr lvl="0"/>
            <a:r>
              <a:rPr lang="pl-PL" sz="2000" dirty="0"/>
              <a:t>Pamięć RAM 4GB</a:t>
            </a:r>
          </a:p>
          <a:p>
            <a:pPr lvl="0"/>
            <a:r>
              <a:rPr lang="pl-PL" sz="2000" dirty="0"/>
              <a:t>Dysk twardy SATA III 500GB 7200obr/min</a:t>
            </a:r>
          </a:p>
          <a:p>
            <a:pPr lvl="0"/>
            <a:r>
              <a:rPr lang="pl-PL" sz="2000" dirty="0"/>
              <a:t>Wyświetlacz Full HD o przekątnej 23 cali z podświetleniem LED</a:t>
            </a:r>
          </a:p>
          <a:p>
            <a:pPr lvl="0"/>
            <a:r>
              <a:rPr lang="pl-PL" sz="2000" dirty="0"/>
              <a:t>Nagrywarka DVD</a:t>
            </a:r>
          </a:p>
          <a:p>
            <a:pPr lvl="0"/>
            <a:r>
              <a:rPr lang="pl-PL" sz="2000" dirty="0"/>
              <a:t>Komunikacja: Karta sieciowa przewodowa i bezprzewodowa, </a:t>
            </a:r>
            <a:r>
              <a:rPr lang="pl-PL" sz="2000" dirty="0" err="1"/>
              <a:t>bluetooth</a:t>
            </a:r>
            <a:endParaRPr lang="pl-PL" sz="2000" dirty="0"/>
          </a:p>
          <a:p>
            <a:pPr lvl="0"/>
            <a:r>
              <a:rPr lang="pl-PL" sz="2000" dirty="0"/>
              <a:t>System operacyjny Microsoft Windows 7 Professional</a:t>
            </a:r>
          </a:p>
          <a:p>
            <a:pPr lvl="0"/>
            <a:r>
              <a:rPr lang="pl-PL" sz="2000" dirty="0"/>
              <a:t>Pakiet biurowy (Edytor tekstu, Arkusz Kalkulacyjny, Prezentacje itp.)</a:t>
            </a:r>
          </a:p>
          <a:p>
            <a:pPr lvl="0"/>
            <a:r>
              <a:rPr lang="pl-PL" sz="2000" dirty="0"/>
              <a:t>Program Anty-wirusowy z 7 letnim okresem wsparcia.</a:t>
            </a:r>
          </a:p>
          <a:p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1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Notebook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200" dirty="0"/>
              <a:t>Procesor Intel  </a:t>
            </a:r>
            <a:r>
              <a:rPr lang="pl-PL" sz="2200" dirty="0" err="1"/>
              <a:t>Core</a:t>
            </a:r>
            <a:r>
              <a:rPr lang="pl-PL" sz="2200" dirty="0"/>
              <a:t> i5 trzeciej generacji</a:t>
            </a:r>
          </a:p>
          <a:p>
            <a:pPr lvl="0"/>
            <a:r>
              <a:rPr lang="pl-PL" sz="2200" dirty="0"/>
              <a:t>Pamięć RAM 4GB</a:t>
            </a:r>
          </a:p>
          <a:p>
            <a:pPr lvl="0"/>
            <a:r>
              <a:rPr lang="pl-PL" sz="2200" dirty="0"/>
              <a:t>Dysk twardy SATA 320 GB 5400 </a:t>
            </a:r>
            <a:r>
              <a:rPr lang="pl-PL" sz="2200" dirty="0" err="1"/>
              <a:t>obr</a:t>
            </a:r>
            <a:r>
              <a:rPr lang="pl-PL" sz="2200" dirty="0"/>
              <a:t>/min</a:t>
            </a:r>
          </a:p>
          <a:p>
            <a:pPr lvl="0"/>
            <a:r>
              <a:rPr lang="pl-PL" sz="2200" dirty="0"/>
              <a:t>Wyświetlacz HD o przekątnej 15,6 cala z podświetleniem LED</a:t>
            </a:r>
          </a:p>
          <a:p>
            <a:pPr lvl="0"/>
            <a:r>
              <a:rPr lang="pl-PL" sz="2200" dirty="0"/>
              <a:t>Nagrywarka DVD</a:t>
            </a:r>
          </a:p>
          <a:p>
            <a:pPr lvl="0"/>
            <a:r>
              <a:rPr lang="pl-PL" sz="2200" dirty="0"/>
              <a:t>Komunikacja: Karta sieciowa przewodowa i bezprzewodowa, </a:t>
            </a:r>
            <a:r>
              <a:rPr lang="pl-PL" sz="2200" dirty="0" err="1"/>
              <a:t>bluetooth</a:t>
            </a:r>
            <a:endParaRPr lang="pl-PL" sz="2200" dirty="0"/>
          </a:p>
          <a:p>
            <a:pPr lvl="0"/>
            <a:r>
              <a:rPr lang="pl-PL" sz="2200" dirty="0"/>
              <a:t>System operacyjny Microsoft Windows 7 Professional</a:t>
            </a:r>
          </a:p>
          <a:p>
            <a:pPr lvl="0"/>
            <a:r>
              <a:rPr lang="pl-PL" sz="2200" dirty="0"/>
              <a:t>Pakiet biurowy (Edytor tekstu, Arkusz Kalkulacyjny, Prezentacje itp.)</a:t>
            </a:r>
          </a:p>
          <a:p>
            <a:pPr lvl="0"/>
            <a:r>
              <a:rPr lang="pl-PL" sz="2200" dirty="0"/>
              <a:t>Program Anty-wirusowy z 7 letnim okresem wsparcia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62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Drukarka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pl-PL" dirty="0"/>
              <a:t>Monochromatyczne urządzenie wielofunkcyjne </a:t>
            </a:r>
            <a:endParaRPr lang="pl-PL" dirty="0" smtClean="0"/>
          </a:p>
          <a:p>
            <a:pPr lvl="1"/>
            <a:r>
              <a:rPr lang="pl-PL" dirty="0" smtClean="0"/>
              <a:t>drukarka </a:t>
            </a:r>
            <a:r>
              <a:rPr lang="pl-PL" dirty="0"/>
              <a:t>laserowa, </a:t>
            </a:r>
            <a:endParaRPr lang="pl-PL" dirty="0" smtClean="0"/>
          </a:p>
          <a:p>
            <a:pPr lvl="1"/>
            <a:r>
              <a:rPr lang="pl-PL" dirty="0" smtClean="0"/>
              <a:t>skaner</a:t>
            </a:r>
            <a:r>
              <a:rPr lang="pl-PL" dirty="0"/>
              <a:t>, </a:t>
            </a:r>
            <a:endParaRPr lang="pl-PL" dirty="0" smtClean="0"/>
          </a:p>
          <a:p>
            <a:pPr lvl="1"/>
            <a:r>
              <a:rPr lang="pl-PL" dirty="0" smtClean="0"/>
              <a:t>kopiarka</a:t>
            </a:r>
            <a:endParaRPr lang="cs-CZ" dirty="0"/>
          </a:p>
          <a:p>
            <a:r>
              <a:rPr lang="pl-PL" dirty="0"/>
              <a:t>Komunikacja: Port USB, port Ethernet</a:t>
            </a:r>
            <a:endParaRPr lang="cs-CZ" dirty="0"/>
          </a:p>
          <a:p>
            <a:r>
              <a:rPr lang="pl-PL" dirty="0"/>
              <a:t>Wydruk i skanowanie dwustronne</a:t>
            </a:r>
            <a:endParaRPr lang="cs-CZ" dirty="0"/>
          </a:p>
          <a:p>
            <a:r>
              <a:rPr lang="pl-PL" dirty="0"/>
              <a:t>Gwarancja 3 lata</a:t>
            </a:r>
            <a:endParaRPr lang="cs-CZ" dirty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4866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Oprogramowanie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System operacyjny(najprawdopodobniej </a:t>
            </a:r>
            <a:r>
              <a:rPr lang="pl-PL" dirty="0" err="1" smtClean="0"/>
              <a:t>windows</a:t>
            </a:r>
            <a:r>
              <a:rPr lang="pl-PL" dirty="0" smtClean="0"/>
              <a:t> 8)</a:t>
            </a:r>
          </a:p>
          <a:p>
            <a:r>
              <a:rPr lang="pl-PL" dirty="0" smtClean="0"/>
              <a:t>Pakiet biurowy (najprawdopodobniej </a:t>
            </a:r>
            <a:r>
              <a:rPr lang="pl-PL" dirty="0" err="1" smtClean="0"/>
              <a:t>OpenOffice</a:t>
            </a:r>
            <a:r>
              <a:rPr lang="pl-PL" dirty="0" smtClean="0"/>
              <a:t>)</a:t>
            </a:r>
          </a:p>
          <a:p>
            <a:r>
              <a:rPr lang="pl-PL" dirty="0" smtClean="0"/>
              <a:t>Oprogramowanie antywirusowe z 7 letnią subskrypcją</a:t>
            </a:r>
          </a:p>
          <a:p>
            <a:r>
              <a:rPr lang="pl-PL" dirty="0" smtClean="0"/>
              <a:t>Oprogramowanie monitorujące komputer</a:t>
            </a:r>
          </a:p>
          <a:p>
            <a:pPr lvl="1"/>
            <a:r>
              <a:rPr lang="pl-PL" dirty="0" smtClean="0"/>
              <a:t>Wykrywanie</a:t>
            </a:r>
            <a:r>
              <a:rPr lang="pl-PL" dirty="0"/>
              <a:t>, inwentaryzacja sprzętu i oprogramowania,</a:t>
            </a:r>
            <a:endParaRPr lang="cs-CZ" dirty="0"/>
          </a:p>
          <a:p>
            <a:pPr lvl="1"/>
            <a:r>
              <a:rPr lang="pl-PL" dirty="0" smtClean="0"/>
              <a:t>Zarządzanie </a:t>
            </a:r>
            <a:r>
              <a:rPr lang="pl-PL" dirty="0"/>
              <a:t>poprawkami i </a:t>
            </a:r>
            <a:r>
              <a:rPr lang="pl-PL" dirty="0" smtClean="0"/>
              <a:t>dystrybucja oprogramowania</a:t>
            </a:r>
            <a:r>
              <a:rPr lang="pl-PL" dirty="0"/>
              <a:t>,</a:t>
            </a:r>
            <a:endParaRPr lang="cs-CZ" dirty="0"/>
          </a:p>
          <a:p>
            <a:pPr lvl="1"/>
            <a:r>
              <a:rPr lang="pl-PL" dirty="0" smtClean="0"/>
              <a:t>Zdalne </a:t>
            </a:r>
            <a:r>
              <a:rPr lang="pl-PL" dirty="0"/>
              <a:t>zarządzanie komputerami, </a:t>
            </a:r>
            <a:endParaRPr lang="cs-CZ" dirty="0"/>
          </a:p>
          <a:p>
            <a:pPr lvl="1"/>
            <a:r>
              <a:rPr lang="pl-PL" dirty="0"/>
              <a:t>L</a:t>
            </a:r>
            <a:r>
              <a:rPr lang="pl-PL" dirty="0" smtClean="0"/>
              <a:t>okalizacja </a:t>
            </a:r>
            <a:r>
              <a:rPr lang="pl-PL" dirty="0"/>
              <a:t>sprzętu na podstawie adresu IP (opcjonalnie GPS)</a:t>
            </a:r>
            <a:endParaRPr lang="cs-CZ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724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Gwarancja i serwis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Komputery </a:t>
            </a:r>
            <a:r>
              <a:rPr lang="pl-PL" dirty="0"/>
              <a:t>objęte </a:t>
            </a:r>
            <a:r>
              <a:rPr lang="pl-PL" dirty="0" smtClean="0"/>
              <a:t>gwarancją </a:t>
            </a:r>
            <a:r>
              <a:rPr lang="pl-PL" dirty="0"/>
              <a:t>producenta przez okres 7 lat </a:t>
            </a:r>
            <a:endParaRPr lang="pl-PL" dirty="0" smtClean="0"/>
          </a:p>
          <a:p>
            <a:pPr lvl="1"/>
            <a:r>
              <a:rPr lang="pl-PL" dirty="0" smtClean="0"/>
              <a:t>w </a:t>
            </a:r>
            <a:r>
              <a:rPr lang="pl-PL" dirty="0"/>
              <a:t>ramach jej zapewniona jest pomoc telefoniczna 24godz/dobę 7 dni w tygodniu</a:t>
            </a:r>
            <a:r>
              <a:rPr lang="pl-PL" dirty="0" smtClean="0"/>
              <a:t>,</a:t>
            </a:r>
          </a:p>
          <a:p>
            <a:pPr lvl="1"/>
            <a:r>
              <a:rPr lang="pl-PL" dirty="0" smtClean="0"/>
              <a:t>Naprawa bądź dostarczenie sprzętu zastępczego w ciągu 48h</a:t>
            </a:r>
          </a:p>
          <a:p>
            <a:r>
              <a:rPr lang="pl-PL" dirty="0"/>
              <a:t>Opiekę posprzedażną sprzętu i oprogramowania:	</a:t>
            </a:r>
            <a:endParaRPr lang="pl-PL" dirty="0" smtClean="0"/>
          </a:p>
          <a:p>
            <a:pPr lvl="1"/>
            <a:r>
              <a:rPr lang="pl-PL" dirty="0" smtClean="0"/>
              <a:t>wizyta </a:t>
            </a:r>
            <a:r>
              <a:rPr lang="pl-PL" dirty="0"/>
              <a:t>technika w przypadku uszkodzenia sprzętu</a:t>
            </a:r>
            <a:r>
              <a:rPr lang="pl-PL" dirty="0" smtClean="0"/>
              <a:t>,</a:t>
            </a:r>
          </a:p>
          <a:p>
            <a:pPr lvl="1"/>
            <a:r>
              <a:rPr lang="pl-PL" dirty="0" smtClean="0"/>
              <a:t>wsparcie </a:t>
            </a:r>
            <a:r>
              <a:rPr lang="pl-PL" dirty="0"/>
              <a:t>dla fabrycznie zainstalowanego oprogramowania – system operacyjny, pakiet biurowy, </a:t>
            </a:r>
            <a:r>
              <a:rPr lang="pl-PL" dirty="0" smtClean="0"/>
              <a:t>antywirus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392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/>
          <a:lstStyle/>
          <a:p>
            <a:pPr eaLnBrk="1" hangingPunct="1"/>
            <a:r>
              <a:rPr lang="pl-PL" dirty="0" smtClean="0"/>
              <a:t>Harmonogram działań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/>
              <a:t> 15 stycznia 2013 – nastąpiło ostateczne zaakceptowanie zmian w projekcie przez WWPE.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/>
              <a:t>W chwili obecnej trwa procedura podpisania aneksu do umowy zmieniającego zakres oraz kwotę dofinansowania unijnego.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/>
              <a:t>Do 15 lutego 2013 r. zostaną przygotowane i rozesłane aneksy do podpisanych porozumień. Prosimy o ich niezwłoczne podpisanie i odesłanie do biura Związku.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/>
              <a:t>Do 27 lutego 2013 planujemy ogłoszenie kompleksowego przetargu na dostawę ubezpieczonego sprzętu komputerowego wraz z z oprogramowaniem oraz dostawą </a:t>
            </a:r>
            <a:r>
              <a:rPr lang="pl-PL" sz="2400" dirty="0" err="1" smtClean="0"/>
              <a:t>internetu</a:t>
            </a:r>
            <a:r>
              <a:rPr lang="pl-PL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/>
              <a:t>Do końca czerwca 2013 wybór Wykonawcy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dirty="0" smtClean="0"/>
              <a:t>Do końca sierpnia 2013 dostawa sprzętu i </a:t>
            </a:r>
            <a:r>
              <a:rPr lang="pl-PL" sz="2400" dirty="0" err="1" smtClean="0"/>
              <a:t>internetu</a:t>
            </a:r>
            <a:r>
              <a:rPr lang="pl-PL" sz="2400" dirty="0" smtClean="0"/>
              <a:t> do gospodarstw domowych i punktów koordynujących walkę z wykluczeniem cyfrowym.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 dirty="0" err="1"/>
              <a:t>www.parseta.org.pl</a:t>
            </a:r>
            <a:endParaRPr lang="pl-PL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13" y="571500"/>
            <a:ext cx="785812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działań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 września br. planujemy opracowanie i wydanie podręcznika „ABC korzystania z komputera  i </a:t>
            </a:r>
            <a:r>
              <a:rPr lang="pl-PL" dirty="0" err="1" smtClean="0"/>
              <a:t>internetu</a:t>
            </a:r>
            <a:r>
              <a:rPr lang="pl-PL" dirty="0" smtClean="0"/>
              <a:t>” oraz dostawę materiałów promocyjnych (</a:t>
            </a:r>
            <a:r>
              <a:rPr lang="pl-PL" dirty="0" err="1" smtClean="0"/>
              <a:t>pen-driv’y</a:t>
            </a:r>
            <a:r>
              <a:rPr lang="pl-PL" dirty="0" smtClean="0"/>
              <a:t>, podkładki pod myszy, </a:t>
            </a:r>
            <a:r>
              <a:rPr lang="pl-PL" dirty="0" err="1" smtClean="0"/>
              <a:t>roll-up’y</a:t>
            </a:r>
            <a:r>
              <a:rPr lang="pl-PL" dirty="0" smtClean="0"/>
              <a:t>) </a:t>
            </a:r>
          </a:p>
          <a:p>
            <a:r>
              <a:rPr lang="pl-PL" dirty="0" smtClean="0"/>
              <a:t>Od września rozpoczęcie szkoleń w punktach koordynujących walkę z wykluczeniem cyfrowym z obsługi komputera i </a:t>
            </a:r>
            <a:r>
              <a:rPr lang="pl-PL" dirty="0" err="1" smtClean="0"/>
              <a:t>internetu</a:t>
            </a:r>
            <a:r>
              <a:rPr lang="pl-PL" dirty="0" smtClean="0"/>
              <a:t> (łącznie 176 szkoleń)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44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mtClean="0"/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Osoby do kontaktu: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Kamil Piecuch – tel. 94 311 72 47, 94 716 63 31 </a:t>
            </a:r>
            <a:r>
              <a:rPr lang="pl-PL" b="1" dirty="0" err="1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kp@parseta.org.pl</a:t>
            </a:r>
            <a:endParaRPr lang="pl-P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Iwona Czerniec – tel. 94 311 72 47, 94 716 63 35 </a:t>
            </a:r>
            <a:r>
              <a:rPr lang="pl-PL" b="1" dirty="0" err="1" smtClean="0">
                <a:hlinkClick r:id="rId4"/>
              </a:rPr>
              <a:t>ic@parseta.org.pl</a:t>
            </a:r>
            <a:endParaRPr lang="pl-PL" b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 dirty="0" err="1"/>
              <a:t>www.parseta.org.pl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Budżet projektu: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Całkowita wartość: </a:t>
            </a:r>
            <a:r>
              <a:rPr lang="pl-PL" b="1" dirty="0" smtClean="0"/>
              <a:t>8 231 273 zł</a:t>
            </a:r>
          </a:p>
          <a:p>
            <a:pPr lvl="1"/>
            <a:r>
              <a:rPr lang="pl-PL" dirty="0" smtClean="0"/>
              <a:t>Zakup sprzętu, </a:t>
            </a:r>
            <a:r>
              <a:rPr lang="pl-PL" dirty="0" err="1" smtClean="0"/>
              <a:t>internetu</a:t>
            </a:r>
            <a:r>
              <a:rPr lang="pl-PL" dirty="0" smtClean="0"/>
              <a:t> i opieka posprzedażna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b="1" dirty="0" smtClean="0"/>
              <a:t>6 190 964 zł</a:t>
            </a:r>
          </a:p>
          <a:p>
            <a:pPr lvl="1"/>
            <a:r>
              <a:rPr lang="pl-PL" dirty="0" smtClean="0"/>
              <a:t>Szkolenia:</a:t>
            </a:r>
            <a:br>
              <a:rPr lang="pl-PL" dirty="0" smtClean="0"/>
            </a:br>
            <a:r>
              <a:rPr lang="pl-PL" b="1" dirty="0" smtClean="0"/>
              <a:t>332 080 zł</a:t>
            </a:r>
          </a:p>
          <a:p>
            <a:pPr lvl="1"/>
            <a:r>
              <a:rPr lang="pl-PL" dirty="0" smtClean="0"/>
              <a:t>Ubezpieczenie </a:t>
            </a:r>
            <a:r>
              <a:rPr lang="pl-PL" dirty="0" err="1" smtClean="0"/>
              <a:t>sprezętu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b="1" dirty="0" smtClean="0"/>
              <a:t>1 037 000 zł</a:t>
            </a:r>
          </a:p>
          <a:p>
            <a:pPr lvl="1"/>
            <a:r>
              <a:rPr lang="pl-PL" dirty="0" smtClean="0"/>
              <a:t>Promocja i zarządzanie: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608 829 zł 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476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pl-PL" sz="4000" dirty="0"/>
              <a:t>Wskaźniki rezultatu projektu</a:t>
            </a:r>
            <a:r>
              <a:rPr lang="pl-PL" sz="4000" dirty="0" smtClean="0"/>
              <a:t>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Liczba </a:t>
            </a:r>
            <a:r>
              <a:rPr lang="pl-PL" sz="2000" dirty="0"/>
              <a:t>osób, które uzyskały możliwość dostępu do </a:t>
            </a:r>
            <a:r>
              <a:rPr lang="pl-PL" sz="2000" dirty="0" smtClean="0"/>
              <a:t>Internetu - wartość </a:t>
            </a:r>
            <a:r>
              <a:rPr lang="pl-PL" sz="2000" dirty="0"/>
              <a:t>docelowa </a:t>
            </a:r>
            <a:r>
              <a:rPr lang="pl-PL" sz="2000" b="1" dirty="0"/>
              <a:t>10 314</a:t>
            </a:r>
            <a:endParaRPr lang="cs-CZ" sz="2000" b="1" dirty="0"/>
          </a:p>
          <a:p>
            <a:r>
              <a:rPr lang="pl-PL" sz="2000" dirty="0" smtClean="0"/>
              <a:t>Liczba </a:t>
            </a:r>
            <a:r>
              <a:rPr lang="pl-PL" sz="2000" dirty="0"/>
              <a:t>gospodarstw domowych podłączonych do szerokopasmowego </a:t>
            </a:r>
            <a:r>
              <a:rPr lang="pl-PL" sz="2000" dirty="0" smtClean="0"/>
              <a:t>Internetu - wartość </a:t>
            </a:r>
            <a:r>
              <a:rPr lang="pl-PL" sz="2000" dirty="0"/>
              <a:t>docelowa  </a:t>
            </a:r>
            <a:r>
              <a:rPr lang="pl-PL" sz="2000" b="1" dirty="0"/>
              <a:t>227</a:t>
            </a:r>
            <a:endParaRPr lang="cs-CZ" sz="2000" b="1" dirty="0"/>
          </a:p>
          <a:p>
            <a:r>
              <a:rPr lang="pl-PL" sz="2000" dirty="0" smtClean="0"/>
              <a:t>Liczba </a:t>
            </a:r>
            <a:r>
              <a:rPr lang="pl-PL" sz="2000" dirty="0"/>
              <a:t>szkół, które uzyskały możliwość dostępu do </a:t>
            </a:r>
            <a:r>
              <a:rPr lang="pl-PL" sz="2000" dirty="0" smtClean="0"/>
              <a:t>Internetu - </a:t>
            </a:r>
            <a:r>
              <a:rPr lang="pl-PL" sz="2000" dirty="0"/>
              <a:t>w</a:t>
            </a:r>
            <a:r>
              <a:rPr lang="pl-PL" sz="2000" dirty="0" smtClean="0"/>
              <a:t>artość </a:t>
            </a:r>
            <a:r>
              <a:rPr lang="pl-PL" sz="2000" dirty="0"/>
              <a:t>docelowa </a:t>
            </a:r>
            <a:r>
              <a:rPr lang="pl-PL" sz="2000" b="1" dirty="0"/>
              <a:t>21</a:t>
            </a:r>
            <a:endParaRPr lang="cs-CZ" sz="2000" b="1" dirty="0"/>
          </a:p>
          <a:p>
            <a:r>
              <a:rPr lang="pl-PL" sz="2000" dirty="0" smtClean="0"/>
              <a:t>Liczba </a:t>
            </a:r>
            <a:r>
              <a:rPr lang="pl-PL" sz="2000" dirty="0"/>
              <a:t>uczniów korzystających z infrastruktury wspartej w wyniku realizacji </a:t>
            </a:r>
            <a:r>
              <a:rPr lang="pl-PL" sz="2000" dirty="0" smtClean="0"/>
              <a:t>projektu - wartość </a:t>
            </a:r>
            <a:r>
              <a:rPr lang="pl-PL" sz="2000" dirty="0"/>
              <a:t>docelowa </a:t>
            </a:r>
            <a:r>
              <a:rPr lang="pl-PL" sz="2000" b="1" dirty="0"/>
              <a:t>1 600</a:t>
            </a:r>
            <a:endParaRPr lang="cs-CZ" sz="2000" b="1" dirty="0"/>
          </a:p>
          <a:p>
            <a:r>
              <a:rPr lang="pl-PL" sz="2000" dirty="0" smtClean="0"/>
              <a:t>Liczba </a:t>
            </a:r>
            <a:r>
              <a:rPr lang="pl-PL" sz="2000" dirty="0"/>
              <a:t>sporządzonych materiałów szkoleniowych </a:t>
            </a:r>
            <a:r>
              <a:rPr lang="pl-PL" sz="2000" smtClean="0"/>
              <a:t>-  </a:t>
            </a:r>
            <a:r>
              <a:rPr lang="pl-PL" sz="2000" dirty="0"/>
              <a:t>w</a:t>
            </a:r>
            <a:r>
              <a:rPr lang="pl-PL" sz="2000" smtClean="0"/>
              <a:t>artość </a:t>
            </a:r>
            <a:r>
              <a:rPr lang="pl-PL" sz="2000" dirty="0"/>
              <a:t>docelowa </a:t>
            </a:r>
            <a:r>
              <a:rPr lang="pl-PL" sz="2000" b="1" dirty="0"/>
              <a:t>5 </a:t>
            </a:r>
            <a:r>
              <a:rPr lang="pl-PL" sz="2000" b="1" dirty="0" smtClean="0"/>
              <a:t>640</a:t>
            </a:r>
          </a:p>
          <a:p>
            <a:r>
              <a:rPr lang="pl-PL" sz="2000" dirty="0" smtClean="0"/>
              <a:t>Liczba </a:t>
            </a:r>
            <a:r>
              <a:rPr lang="pl-PL" sz="2000" dirty="0"/>
              <a:t>przeszkolonych </a:t>
            </a:r>
            <a:r>
              <a:rPr lang="pl-PL" sz="2000" dirty="0" smtClean="0"/>
              <a:t>osób - wartość </a:t>
            </a:r>
            <a:r>
              <a:rPr lang="pl-PL" sz="2000" dirty="0"/>
              <a:t>docelowa </a:t>
            </a:r>
            <a:r>
              <a:rPr lang="pl-PL" sz="2000" b="1" dirty="0"/>
              <a:t>2 640</a:t>
            </a:r>
            <a:endParaRPr lang="cs-CZ" sz="2000" b="1" dirty="0"/>
          </a:p>
          <a:p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err="1" smtClean="0"/>
              <a:t>www.parseta.org.pl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086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pl-PL" sz="2800" dirty="0" smtClean="0"/>
              <a:t>Kwalifikowane działania w ramach realizowanego projektu: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pl-PL" sz="1600" b="1" u="sng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pl-PL" sz="1600" dirty="0"/>
              <a:t>dotacja całkowicie </a:t>
            </a:r>
            <a:r>
              <a:rPr lang="pl-PL" sz="1600" dirty="0" smtClean="0"/>
              <a:t>pokrywa koszt </a:t>
            </a:r>
            <a:r>
              <a:rPr lang="pl-PL" sz="1600" dirty="0"/>
              <a:t>dostępu do Internetu w gospodarstwach domowych na obszarze objętym projektem </a:t>
            </a:r>
            <a:r>
              <a:rPr lang="pl-PL" sz="1600" b="1" dirty="0" smtClean="0"/>
              <a:t>(przez okres 27 miesięcy),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600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pl-PL" sz="1600" dirty="0" smtClean="0"/>
              <a:t>koszt </a:t>
            </a:r>
            <a:r>
              <a:rPr lang="pl-PL" sz="1600" dirty="0"/>
              <a:t>dostarczenia, instalacji oraz serwisowania sprzętu komputerowego i/lub niezbędnego oprogramowania w gospodarstwach domowych wskazanych przez </a:t>
            </a:r>
            <a:r>
              <a:rPr lang="pl-PL" sz="1600" dirty="0" smtClean="0"/>
              <a:t>uczestników, na podstawie ustalonego regulaminu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600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pl-PL" sz="1600" dirty="0"/>
              <a:t>zakup usługi przeprowadzenia szkoleń dla użytkowników końcowych projektu z zakresu obsługi komputera, korzystania z Internetu oraz nabycia innych umiejętności niezbędnych dla świadczenia pracy na odległość lub skutecznej edukacji przez Internet </a:t>
            </a:r>
            <a:r>
              <a:rPr lang="pl-PL" sz="1600" dirty="0" smtClean="0"/>
              <a:t> </a:t>
            </a:r>
            <a:r>
              <a:rPr lang="pl-PL" sz="1600" b="1" dirty="0" smtClean="0"/>
              <a:t>(176 szkoleń po 5h każde)</a:t>
            </a:r>
            <a:r>
              <a:rPr lang="pl-PL" sz="1600" dirty="0" smtClean="0"/>
              <a:t>,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600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pl-PL" sz="1600" dirty="0"/>
              <a:t>dofinansowanie kosztów </a:t>
            </a:r>
            <a:r>
              <a:rPr lang="pl-PL" sz="1600" dirty="0" smtClean="0"/>
              <a:t>utworzenia punktów koordynujących walkę z wykluczeniem cyfrowym </a:t>
            </a:r>
            <a:r>
              <a:rPr lang="pl-PL" sz="1600" b="1" dirty="0" smtClean="0"/>
              <a:t>(176 punktów z 810 komputerami i 177 drukarkami)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1600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pl-PL" sz="1600" dirty="0"/>
              <a:t>dofinansowanie promocji projektu na obszarze  objętym projektem.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www.parseta.org.pl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13" y="642938"/>
            <a:ext cx="785812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l-PL" sz="4000" dirty="0" smtClean="0"/>
              <a:t>Gospodarstwa domowe objęte projektem</a:t>
            </a:r>
            <a:endParaRPr lang="pl-PL" sz="4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003186"/>
              </p:ext>
            </p:extLst>
          </p:nvPr>
        </p:nvGraphicFramePr>
        <p:xfrm>
          <a:off x="611560" y="2492896"/>
          <a:ext cx="82089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Gmina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gospodarstw domowych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b="0" dirty="0" smtClean="0"/>
                        <a:t>1 Miasto Białogard     </a:t>
                      </a:r>
                      <a:endParaRPr lang="pl-P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2 Miasto i Gmina Karlino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3 Miasto i </a:t>
                      </a:r>
                      <a:r>
                        <a:rPr kumimoji="0"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Gmina</a:t>
                      </a:r>
                      <a:r>
                        <a:rPr lang="pl-PL" sz="1800" dirty="0" smtClean="0"/>
                        <a:t> Borne Sulinowo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4 Miasto i Gmina Barwice    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5 Miasto i Gmina Połczyn Zdrój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6 Gmina Rąbino   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7 Gmina Tychowo    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14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Gospodarstwa domowe objęte projektem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139570"/>
              </p:ext>
            </p:extLst>
          </p:nvPr>
        </p:nvGraphicFramePr>
        <p:xfrm>
          <a:off x="539552" y="234888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Gmina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gospodarstw domowych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b="0" dirty="0" smtClean="0"/>
                        <a:t>8 Gmina Sławoborze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9 Gmina Dygowo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10 Gmina Gościno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11 Gmina Kołobrzeg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12 Gmina Rymań 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13 Starostwo Powiatowe w Szczecinku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800" dirty="0" smtClean="0"/>
                        <a:t>14 Starostwo Powiatowe w Świdwinie 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59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Gospodarstwa domowe objęte projektem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Każde gospodarstwo domowe zostanie wyposażone w komputer bądź notebook.</a:t>
            </a:r>
          </a:p>
          <a:p>
            <a:r>
              <a:rPr lang="pl-PL" dirty="0" smtClean="0"/>
              <a:t>Dla każdego gospodarstwa Wykonawca będzie musiał zapewnić łącze internetowe o minimalnej prędkości 2 </a:t>
            </a:r>
            <a:r>
              <a:rPr lang="pl-PL" dirty="0" err="1" smtClean="0"/>
              <a:t>Mb</a:t>
            </a:r>
            <a:r>
              <a:rPr lang="pl-PL" dirty="0" smtClean="0"/>
              <a:t>/s z dopuszczalnym limitem danych 5 GB miesięcznie.</a:t>
            </a:r>
          </a:p>
          <a:p>
            <a:r>
              <a:rPr lang="pl-PL" dirty="0" smtClean="0"/>
              <a:t>Dla każdego gospodarstwa będzie dostępna infolinia, gdzie będzie można zgłosić problemy z komputerem w zakresie sprzętu oraz preinstalowanego oprogramowania.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69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Gospodarstwa domowe objęte projektem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Gospodarstwa powinny być wybrane w oparciu o regulamin.</a:t>
            </a:r>
          </a:p>
          <a:p>
            <a:r>
              <a:rPr lang="pl-PL" dirty="0" smtClean="0"/>
              <a:t>Powinny być wybrane </a:t>
            </a:r>
            <a:r>
              <a:rPr lang="pl-PL" dirty="0"/>
              <a:t>s</a:t>
            </a:r>
            <a:r>
              <a:rPr lang="pl-PL" dirty="0" smtClean="0"/>
              <a:t>pośród grup docelowych projektu</a:t>
            </a:r>
          </a:p>
          <a:p>
            <a:r>
              <a:rPr lang="pl-PL" dirty="0" smtClean="0"/>
              <a:t>Po zakończeniu realizacji projektu gmina będzie zobowiązana zapewnić dostęp do </a:t>
            </a:r>
            <a:r>
              <a:rPr lang="pl-PL" dirty="0" err="1" smtClean="0"/>
              <a:t>internetu</a:t>
            </a:r>
            <a:r>
              <a:rPr lang="pl-PL" dirty="0" smtClean="0"/>
              <a:t> przez okres 5 lat</a:t>
            </a:r>
          </a:p>
          <a:p>
            <a:r>
              <a:rPr lang="pl-PL" dirty="0" smtClean="0"/>
              <a:t>W trakcie realizacji projektu gospodarstwa domowe które przestaną spełniać kryteria grup docelowych powinny być zastąpione innymi spełniającymi te wymogi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www.parseta.org.pl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6437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1224</TotalTime>
  <Words>1406</Words>
  <Application>Microsoft Office PowerPoint</Application>
  <PresentationFormat>Pokaz na ekranie (4:3)</PresentationFormat>
  <Paragraphs>283</Paragraphs>
  <Slides>28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Przepływ</vt:lpstr>
      <vt:lpstr> </vt:lpstr>
      <vt:lpstr>Uczestnicy projektu</vt:lpstr>
      <vt:lpstr>Budżet projektu:</vt:lpstr>
      <vt:lpstr>Wskaźniki rezultatu projektu:</vt:lpstr>
      <vt:lpstr>Kwalifikowane działania w ramach realizowanego projektu:</vt:lpstr>
      <vt:lpstr>Gospodarstwa domowe objęte projektem</vt:lpstr>
      <vt:lpstr>Gospodarstwa domowe objęte projektem</vt:lpstr>
      <vt:lpstr>Gospodarstwa domowe objęte projektem</vt:lpstr>
      <vt:lpstr>Gospodarstwa domowe objęte projektem</vt:lpstr>
      <vt:lpstr>Jakie gospodarstwa domowe mogą być objęte projektem?</vt:lpstr>
      <vt:lpstr>Jakie gospodarstwa domowe mogą być objęte projektem?</vt:lpstr>
      <vt:lpstr>Jakie gospodarstwa domowe mogą być objęte projektem?</vt:lpstr>
      <vt:lpstr>Jakie gospodarstwa domowe mogą być objęte projektem?</vt:lpstr>
      <vt:lpstr>Punkty koordynujące walkę z wykluczeniem cyfrowym</vt:lpstr>
      <vt:lpstr>Punkty koordynujące walkę z wykluczeniem cyfrowym</vt:lpstr>
      <vt:lpstr>Punkty koordynujące walkę z wykluczeniem cyfrowym</vt:lpstr>
      <vt:lpstr>Punkty koordynujące walkę z wykluczeniem cyfrowym</vt:lpstr>
      <vt:lpstr>Punkty koordynujące walkę z wykluczeniem cyfrowym</vt:lpstr>
      <vt:lpstr>Punkty koordynujące walkę z wykluczeniem cyfrowym</vt:lpstr>
      <vt:lpstr>Przeciwdziałanie wykluczeniu cyfrowemu na terenie gmin zrzeszonych w Związku Miast i Gmin Dorzecza Parsęty</vt:lpstr>
      <vt:lpstr>Komputery All-In-One</vt:lpstr>
      <vt:lpstr>Notebook</vt:lpstr>
      <vt:lpstr>Drukarka</vt:lpstr>
      <vt:lpstr>Oprogramowanie</vt:lpstr>
      <vt:lpstr>Gwarancja i serwis</vt:lpstr>
      <vt:lpstr>Harmonogram działań</vt:lpstr>
      <vt:lpstr>Harmonogram działań</vt:lpstr>
      <vt:lpstr>Dziękuję za uwagę</vt:lpstr>
    </vt:vector>
  </TitlesOfParts>
  <Company>ZMiGDP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Nazwa programu Operacyjnego</dc:title>
  <dc:creator>Staz</dc:creator>
  <cp:lastModifiedBy>Admin</cp:lastModifiedBy>
  <cp:revision>66</cp:revision>
  <dcterms:created xsi:type="dcterms:W3CDTF">2009-06-18T10:41:02Z</dcterms:created>
  <dcterms:modified xsi:type="dcterms:W3CDTF">2013-02-11T09:13:29Z</dcterms:modified>
</cp:coreProperties>
</file>