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layout7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  <p:sldMasterId id="2147483690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8" r:id="rId6"/>
    <p:sldId id="287" r:id="rId7"/>
    <p:sldId id="289" r:id="rId8"/>
    <p:sldId id="292" r:id="rId9"/>
    <p:sldId id="293" r:id="rId10"/>
    <p:sldId id="299" r:id="rId11"/>
    <p:sldId id="296" r:id="rId12"/>
    <p:sldId id="298" r:id="rId13"/>
    <p:sldId id="279" r:id="rId14"/>
    <p:sldId id="278" r:id="rId15"/>
    <p:sldId id="277" r:id="rId16"/>
    <p:sldId id="284" r:id="rId17"/>
  </p:sldIdLst>
  <p:sldSz cx="9144000" cy="6858000" type="screen4x3"/>
  <p:notesSz cx="6799263" cy="9929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A9F736-D5D1-4817-99C2-AB2029C90CA2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9B46980C-40EE-4050-AE0E-B8E507E7B0DF}">
      <dgm:prSet phldrT="[Tekst]" custT="1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algn="just"/>
          <a:r>
            <a:rPr lang="pl-PL" sz="1400" dirty="0" smtClean="0"/>
            <a:t>System został utworzony w ramach projektu „Wrota Parsęty II” – usługi społeczeństwa informacyjnego na terenie Dorzecza Parsęty, finansowanego ze środków Regionalnego Programu Operacyjnego Województwa Zachodniopomorskiego na lata 2007-2013 </a:t>
          </a:r>
          <a:endParaRPr lang="pl-PL" sz="1400" dirty="0"/>
        </a:p>
      </dgm:t>
    </dgm:pt>
    <dgm:pt modelId="{B6D4AA05-D849-4BEC-8E5B-688B2A213AE7}" type="parTrans" cxnId="{F42DE23F-B890-40E9-82DA-40CC9C4662D1}">
      <dgm:prSet/>
      <dgm:spPr/>
      <dgm:t>
        <a:bodyPr/>
        <a:lstStyle/>
        <a:p>
          <a:endParaRPr lang="pl-PL"/>
        </a:p>
      </dgm:t>
    </dgm:pt>
    <dgm:pt modelId="{70A88051-588B-43AF-850D-FD27F4BED308}" type="sibTrans" cxnId="{F42DE23F-B890-40E9-82DA-40CC9C4662D1}">
      <dgm:prSet/>
      <dgm:spPr/>
      <dgm:t>
        <a:bodyPr/>
        <a:lstStyle/>
        <a:p>
          <a:endParaRPr lang="pl-PL"/>
        </a:p>
      </dgm:t>
    </dgm:pt>
    <dgm:pt modelId="{A3B9FB6E-8ACF-4B7E-A509-2D706893CFE4}" type="pres">
      <dgm:prSet presAssocID="{7FA9F736-D5D1-4817-99C2-AB2029C90C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3997637-EFC9-4D2D-BAFB-B6DB8CD17C57}" type="pres">
      <dgm:prSet presAssocID="{9B46980C-40EE-4050-AE0E-B8E507E7B0DF}" presName="parentText" presStyleLbl="node1" presStyleIdx="0" presStyleCnt="1" custScaleY="78228" custLinFactNeighborY="591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2EF6B1F-D3D1-47CD-B696-B6CF5FA6E165}" type="presOf" srcId="{7FA9F736-D5D1-4817-99C2-AB2029C90CA2}" destId="{A3B9FB6E-8ACF-4B7E-A509-2D706893CFE4}" srcOrd="0" destOrd="0" presId="urn:microsoft.com/office/officeart/2005/8/layout/vList2"/>
    <dgm:cxn modelId="{C01896CF-B8C0-4119-8CDA-D7191CA599AF}" type="presOf" srcId="{9B46980C-40EE-4050-AE0E-B8E507E7B0DF}" destId="{43997637-EFC9-4D2D-BAFB-B6DB8CD17C57}" srcOrd="0" destOrd="0" presId="urn:microsoft.com/office/officeart/2005/8/layout/vList2"/>
    <dgm:cxn modelId="{F42DE23F-B890-40E9-82DA-40CC9C4662D1}" srcId="{7FA9F736-D5D1-4817-99C2-AB2029C90CA2}" destId="{9B46980C-40EE-4050-AE0E-B8E507E7B0DF}" srcOrd="0" destOrd="0" parTransId="{B6D4AA05-D849-4BEC-8E5B-688B2A213AE7}" sibTransId="{70A88051-588B-43AF-850D-FD27F4BED308}"/>
    <dgm:cxn modelId="{A8737376-F546-42CB-9406-641E296AB743}" type="presParOf" srcId="{A3B9FB6E-8ACF-4B7E-A509-2D706893CFE4}" destId="{43997637-EFC9-4D2D-BAFB-B6DB8CD17C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406A3F-8EA3-4448-8595-ACFE06A5F24F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pl-PL"/>
        </a:p>
      </dgm:t>
    </dgm:pt>
    <dgm:pt modelId="{33A13E3F-7BD0-4F30-AD6C-0910ECF824DB}">
      <dgm:prSet phldrT="[Tekst]" custT="1"/>
      <dgm:spPr>
        <a:solidFill>
          <a:schemeClr val="lt1">
            <a:hueOff val="0"/>
            <a:satOff val="0"/>
            <a:lumOff val="0"/>
            <a:alpha val="42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l"/>
          <a:endParaRPr lang="pl-PL" sz="1400" dirty="0" smtClean="0"/>
        </a:p>
        <a:p>
          <a:pPr algn="l"/>
          <a:r>
            <a:rPr lang="pl-PL" sz="1400" dirty="0" smtClean="0"/>
            <a:t>Skala przedsięwzięcia:</a:t>
          </a:r>
        </a:p>
        <a:p>
          <a:pPr algn="l"/>
          <a:r>
            <a:rPr lang="pl-PL" sz="1400" dirty="0" smtClean="0"/>
            <a:t>Projektem zostało objętych łącznie </a:t>
          </a:r>
          <a:r>
            <a:rPr lang="pl-PL" sz="1400" b="1" dirty="0" smtClean="0"/>
            <a:t>15</a:t>
          </a:r>
          <a:r>
            <a:rPr lang="pl-PL" sz="1400" dirty="0" smtClean="0"/>
            <a:t> gmin z </a:t>
          </a:r>
          <a:r>
            <a:rPr lang="pl-PL" sz="1400" b="1" dirty="0" smtClean="0"/>
            <a:t>5</a:t>
          </a:r>
          <a:r>
            <a:rPr lang="pl-PL" sz="1400" dirty="0" smtClean="0"/>
            <a:t> powiatów województwa zachodniopomorskiego.</a:t>
          </a:r>
        </a:p>
        <a:p>
          <a:pPr algn="l"/>
          <a:r>
            <a:rPr lang="pl-PL" sz="1200" dirty="0" smtClean="0"/>
            <a:t>gminy uczestniczące w projekcie:  Bobolice, Siemyśl, Tychowo, Rąbino, Karlino, Połczyn-Zdrój, Dygowo, Kołobrzeg, Rymań, Gościno, Borne Sulinowo, Barwice, Miasto Kołobrzeg, Miasto Białogard</a:t>
          </a:r>
        </a:p>
        <a:p>
          <a:pPr algn="l"/>
          <a:endParaRPr lang="pl-PL" sz="1400" dirty="0" smtClean="0"/>
        </a:p>
      </dgm:t>
    </dgm:pt>
    <dgm:pt modelId="{E48C0907-3B6F-4675-92C2-06C0FF2E009B}" type="parTrans" cxnId="{C47A4D85-A462-412E-9027-0FFF6ADEEA6A}">
      <dgm:prSet/>
      <dgm:spPr/>
      <dgm:t>
        <a:bodyPr/>
        <a:lstStyle/>
        <a:p>
          <a:endParaRPr lang="pl-PL"/>
        </a:p>
      </dgm:t>
    </dgm:pt>
    <dgm:pt modelId="{E11E0676-3E4C-4E4D-B3BA-6B51B44D5715}" type="sibTrans" cxnId="{C47A4D85-A462-412E-9027-0FFF6ADEEA6A}">
      <dgm:prSet/>
      <dgm:spPr/>
      <dgm:t>
        <a:bodyPr/>
        <a:lstStyle/>
        <a:p>
          <a:endParaRPr lang="pl-PL"/>
        </a:p>
      </dgm:t>
    </dgm:pt>
    <dgm:pt modelId="{3D38FBB5-EFD9-40D6-9036-08800B414B9B}">
      <dgm:prSet phldrT="[Tekst]" custT="1"/>
      <dgm:spPr>
        <a:gradFill rotWithShape="0">
          <a:gsLst>
            <a:gs pos="0">
              <a:schemeClr val="bg2">
                <a:shade val="40000"/>
                <a:satMod val="150000"/>
              </a:schemeClr>
            </a:gs>
            <a:gs pos="63000">
              <a:schemeClr val="bg2">
                <a:shade val="60000"/>
                <a:satMod val="150000"/>
              </a:schemeClr>
            </a:gs>
            <a:gs pos="100000">
              <a:schemeClr val="bg2">
                <a:tint val="83000"/>
                <a:satMod val="200000"/>
              </a:schemeClr>
            </a:gs>
          </a:gsLst>
          <a:lin ang="13000000" scaled="0"/>
        </a:gra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l"/>
          <a:endParaRPr lang="pl-PL" sz="1400" dirty="0" smtClean="0"/>
        </a:p>
        <a:p>
          <a:pPr algn="l"/>
          <a:endParaRPr lang="pl-PL" sz="1400" dirty="0" smtClean="0"/>
        </a:p>
        <a:p>
          <a:pPr algn="l"/>
          <a:r>
            <a:rPr lang="pl-PL" sz="1400" dirty="0" smtClean="0"/>
            <a:t>Wartość projektu:</a:t>
          </a:r>
        </a:p>
        <a:p>
          <a:pPr algn="l"/>
          <a:endParaRPr lang="pl-PL" sz="1400" dirty="0" smtClean="0"/>
        </a:p>
        <a:p>
          <a:pPr algn="l"/>
          <a:r>
            <a:rPr lang="pl-PL" sz="1400" dirty="0" smtClean="0"/>
            <a:t>Kwota kosztów kwalifikowanych: 1 993 503 zł </a:t>
          </a:r>
        </a:p>
        <a:p>
          <a:pPr algn="l"/>
          <a:r>
            <a:rPr lang="pl-PL" sz="1400" dirty="0" smtClean="0"/>
            <a:t>Kwota dofinansowania: 1 495 127 zł </a:t>
          </a:r>
        </a:p>
        <a:p>
          <a:pPr algn="l"/>
          <a:r>
            <a:rPr lang="pl-PL" sz="1400" dirty="0" smtClean="0"/>
            <a:t>Wkład własny: 500 000 zł </a:t>
          </a:r>
        </a:p>
        <a:p>
          <a:pPr algn="l"/>
          <a:endParaRPr lang="pl-PL" sz="1400" dirty="0" smtClean="0"/>
        </a:p>
        <a:p>
          <a:pPr algn="ctr"/>
          <a:endParaRPr lang="pl-PL" sz="1400" dirty="0"/>
        </a:p>
      </dgm:t>
    </dgm:pt>
    <dgm:pt modelId="{D52C4250-03CA-4CF9-AF7B-0C5E43AF9C8E}" type="parTrans" cxnId="{AF49C0E4-E2E8-4649-8E66-DCA3C947E457}">
      <dgm:prSet/>
      <dgm:spPr/>
      <dgm:t>
        <a:bodyPr/>
        <a:lstStyle/>
        <a:p>
          <a:endParaRPr lang="pl-PL"/>
        </a:p>
      </dgm:t>
    </dgm:pt>
    <dgm:pt modelId="{1EACFB46-9DE7-47B7-80F9-8609B454AF0C}" type="sibTrans" cxnId="{AF49C0E4-E2E8-4649-8E66-DCA3C947E457}">
      <dgm:prSet/>
      <dgm:spPr/>
      <dgm:t>
        <a:bodyPr/>
        <a:lstStyle/>
        <a:p>
          <a:endParaRPr lang="pl-PL"/>
        </a:p>
      </dgm:t>
    </dgm:pt>
    <dgm:pt modelId="{1839DA21-CC0C-42CF-AF99-2B1E1BBB0E5C}" type="pres">
      <dgm:prSet presAssocID="{BA406A3F-8EA3-4448-8595-ACFE06A5F24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69E92E3-3FEF-4A82-8649-F97751A456C0}" type="pres">
      <dgm:prSet presAssocID="{33A13E3F-7BD0-4F30-AD6C-0910ECF824DB}" presName="circle1" presStyleLbl="node1" presStyleIdx="0" presStyleCnt="2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1C1C5A45-D31F-4AF5-AF6E-FC6229E8E6EF}" type="pres">
      <dgm:prSet presAssocID="{33A13E3F-7BD0-4F30-AD6C-0910ECF824DB}" presName="spac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DF080DCC-F0A2-46A1-BCBF-B5C85DA8C397}" type="pres">
      <dgm:prSet presAssocID="{33A13E3F-7BD0-4F30-AD6C-0910ECF824DB}" presName="rect1" presStyleLbl="alignAcc1" presStyleIdx="0" presStyleCnt="2" custLinFactNeighborX="507" custLinFactNeighborY="-19513"/>
      <dgm:spPr/>
      <dgm:t>
        <a:bodyPr/>
        <a:lstStyle/>
        <a:p>
          <a:endParaRPr lang="pl-PL"/>
        </a:p>
      </dgm:t>
    </dgm:pt>
    <dgm:pt modelId="{7B317C4B-FD3E-4D39-9251-117DC4A87D82}" type="pres">
      <dgm:prSet presAssocID="{3D38FBB5-EFD9-40D6-9036-08800B414B9B}" presName="vertSpace2" presStyleLbl="node1" presStyleIdx="0" presStyleCnt="2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4CF483CB-6BE1-43A2-982E-74B550DD86B9}" type="pres">
      <dgm:prSet presAssocID="{3D38FBB5-EFD9-40D6-9036-08800B414B9B}" presName="circle2" presStyleLbl="node1" presStyleIdx="1" presStyleCnt="2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DFC456F8-86DA-4AEA-9525-5392E5ABA900}" type="pres">
      <dgm:prSet presAssocID="{3D38FBB5-EFD9-40D6-9036-08800B414B9B}" presName="rect2" presStyleLbl="alignAcc1" presStyleIdx="1" presStyleCnt="2"/>
      <dgm:spPr/>
      <dgm:t>
        <a:bodyPr/>
        <a:lstStyle/>
        <a:p>
          <a:endParaRPr lang="pl-PL"/>
        </a:p>
      </dgm:t>
    </dgm:pt>
    <dgm:pt modelId="{895BCB8A-3A2D-4A95-9483-E84111660AF4}" type="pres">
      <dgm:prSet presAssocID="{33A13E3F-7BD0-4F30-AD6C-0910ECF824DB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92103BA-A906-4D38-9F9C-0E5D5FF8E948}" type="pres">
      <dgm:prSet presAssocID="{3D38FBB5-EFD9-40D6-9036-08800B414B9B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DB1E302-8FB6-4DD1-811B-5BA64C7EABB1}" type="presOf" srcId="{33A13E3F-7BD0-4F30-AD6C-0910ECF824DB}" destId="{DF080DCC-F0A2-46A1-BCBF-B5C85DA8C397}" srcOrd="0" destOrd="0" presId="urn:microsoft.com/office/officeart/2005/8/layout/target3"/>
    <dgm:cxn modelId="{3A42A839-0227-49FA-BF66-55A62D3B2606}" type="presOf" srcId="{3D38FBB5-EFD9-40D6-9036-08800B414B9B}" destId="{DFC456F8-86DA-4AEA-9525-5392E5ABA900}" srcOrd="0" destOrd="0" presId="urn:microsoft.com/office/officeart/2005/8/layout/target3"/>
    <dgm:cxn modelId="{EEFC1DDB-3BCC-403F-9E10-0E4274B6E4E5}" type="presOf" srcId="{BA406A3F-8EA3-4448-8595-ACFE06A5F24F}" destId="{1839DA21-CC0C-42CF-AF99-2B1E1BBB0E5C}" srcOrd="0" destOrd="0" presId="urn:microsoft.com/office/officeart/2005/8/layout/target3"/>
    <dgm:cxn modelId="{48659084-1642-4D29-ADBD-6561DFAD8DB5}" type="presOf" srcId="{3D38FBB5-EFD9-40D6-9036-08800B414B9B}" destId="{292103BA-A906-4D38-9F9C-0E5D5FF8E948}" srcOrd="1" destOrd="0" presId="urn:microsoft.com/office/officeart/2005/8/layout/target3"/>
    <dgm:cxn modelId="{43898F9B-7C4D-454B-B90F-E5DB5C61FC6E}" type="presOf" srcId="{33A13E3F-7BD0-4F30-AD6C-0910ECF824DB}" destId="{895BCB8A-3A2D-4A95-9483-E84111660AF4}" srcOrd="1" destOrd="0" presId="urn:microsoft.com/office/officeart/2005/8/layout/target3"/>
    <dgm:cxn modelId="{C47A4D85-A462-412E-9027-0FFF6ADEEA6A}" srcId="{BA406A3F-8EA3-4448-8595-ACFE06A5F24F}" destId="{33A13E3F-7BD0-4F30-AD6C-0910ECF824DB}" srcOrd="0" destOrd="0" parTransId="{E48C0907-3B6F-4675-92C2-06C0FF2E009B}" sibTransId="{E11E0676-3E4C-4E4D-B3BA-6B51B44D5715}"/>
    <dgm:cxn modelId="{AF49C0E4-E2E8-4649-8E66-DCA3C947E457}" srcId="{BA406A3F-8EA3-4448-8595-ACFE06A5F24F}" destId="{3D38FBB5-EFD9-40D6-9036-08800B414B9B}" srcOrd="1" destOrd="0" parTransId="{D52C4250-03CA-4CF9-AF7B-0C5E43AF9C8E}" sibTransId="{1EACFB46-9DE7-47B7-80F9-8609B454AF0C}"/>
    <dgm:cxn modelId="{BA2D24DC-2055-482B-A052-5A175DD6C580}" type="presParOf" srcId="{1839DA21-CC0C-42CF-AF99-2B1E1BBB0E5C}" destId="{B69E92E3-3FEF-4A82-8649-F97751A456C0}" srcOrd="0" destOrd="0" presId="urn:microsoft.com/office/officeart/2005/8/layout/target3"/>
    <dgm:cxn modelId="{471F72EB-8423-4FD1-8386-5038EC23E9DA}" type="presParOf" srcId="{1839DA21-CC0C-42CF-AF99-2B1E1BBB0E5C}" destId="{1C1C5A45-D31F-4AF5-AF6E-FC6229E8E6EF}" srcOrd="1" destOrd="0" presId="urn:microsoft.com/office/officeart/2005/8/layout/target3"/>
    <dgm:cxn modelId="{8A1408E3-5DA6-4320-9945-54879A30E1EB}" type="presParOf" srcId="{1839DA21-CC0C-42CF-AF99-2B1E1BBB0E5C}" destId="{DF080DCC-F0A2-46A1-BCBF-B5C85DA8C397}" srcOrd="2" destOrd="0" presId="urn:microsoft.com/office/officeart/2005/8/layout/target3"/>
    <dgm:cxn modelId="{E2F72F63-7C25-415E-B0F6-6D9962C2051B}" type="presParOf" srcId="{1839DA21-CC0C-42CF-AF99-2B1E1BBB0E5C}" destId="{7B317C4B-FD3E-4D39-9251-117DC4A87D82}" srcOrd="3" destOrd="0" presId="urn:microsoft.com/office/officeart/2005/8/layout/target3"/>
    <dgm:cxn modelId="{86C5132F-AAF0-4E4E-8D80-436D7C249B5F}" type="presParOf" srcId="{1839DA21-CC0C-42CF-AF99-2B1E1BBB0E5C}" destId="{4CF483CB-6BE1-43A2-982E-74B550DD86B9}" srcOrd="4" destOrd="0" presId="urn:microsoft.com/office/officeart/2005/8/layout/target3"/>
    <dgm:cxn modelId="{3F25771B-C7DA-4412-84B7-EF2F62091A53}" type="presParOf" srcId="{1839DA21-CC0C-42CF-AF99-2B1E1BBB0E5C}" destId="{DFC456F8-86DA-4AEA-9525-5392E5ABA900}" srcOrd="5" destOrd="0" presId="urn:microsoft.com/office/officeart/2005/8/layout/target3"/>
    <dgm:cxn modelId="{AE754D06-FC8F-4B40-A591-43A0EACBA344}" type="presParOf" srcId="{1839DA21-CC0C-42CF-AF99-2B1E1BBB0E5C}" destId="{895BCB8A-3A2D-4A95-9483-E84111660AF4}" srcOrd="6" destOrd="0" presId="urn:microsoft.com/office/officeart/2005/8/layout/target3"/>
    <dgm:cxn modelId="{64531955-2E09-4DB8-B3D5-DDC31D32EA81}" type="presParOf" srcId="{1839DA21-CC0C-42CF-AF99-2B1E1BBB0E5C}" destId="{292103BA-A906-4D38-9F9C-0E5D5FF8E948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3D36E6-23FE-4948-B7E1-B2447FAD4BD2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BC61BADD-4C9C-4CE1-9DED-4A82CE4F6B22}">
      <dgm:prSet phldrT="[Tekst]" custT="1"/>
      <dgm:spPr/>
      <dgm:t>
        <a:bodyPr/>
        <a:lstStyle/>
        <a:p>
          <a:r>
            <a:rPr lang="pl-PL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Moduł </a:t>
          </a:r>
          <a:r>
            <a:rPr lang="pl-PL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planowanie przestrzenne</a:t>
          </a:r>
          <a:r>
            <a:rPr lang="pl-PL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pl-PL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FE5D1E-77D5-4325-9A61-7F313285B9CD}" type="parTrans" cxnId="{CD5A97DC-6A51-4C81-B40E-A97BDF3278F8}">
      <dgm:prSet/>
      <dgm:spPr/>
      <dgm:t>
        <a:bodyPr/>
        <a:lstStyle/>
        <a:p>
          <a:endParaRPr lang="pl-PL"/>
        </a:p>
      </dgm:t>
    </dgm:pt>
    <dgm:pt modelId="{8CA7AD77-38F5-4100-A898-613E765E862D}" type="sibTrans" cxnId="{CD5A97DC-6A51-4C81-B40E-A97BDF3278F8}">
      <dgm:prSet/>
      <dgm:spPr/>
      <dgm:t>
        <a:bodyPr/>
        <a:lstStyle/>
        <a:p>
          <a:endParaRPr lang="pl-PL"/>
        </a:p>
      </dgm:t>
    </dgm:pt>
    <dgm:pt modelId="{F682A96C-D07A-4085-8421-A52CD6BC9950}">
      <dgm:prSet phldrT="[Tekst]" custT="1"/>
      <dgm:spPr/>
      <dgm:t>
        <a:bodyPr/>
        <a:lstStyle/>
        <a:p>
          <a:r>
            <a:rPr lang="pl-PL" sz="1600" dirty="0" smtClean="0"/>
            <a:t>Pełne wsparcie w procesie prowadzenia procedury planistycznej w zakresie MPZP i SUIZKP,</a:t>
          </a:r>
          <a:endParaRPr lang="pl-PL" sz="1600" dirty="0"/>
        </a:p>
      </dgm:t>
    </dgm:pt>
    <dgm:pt modelId="{841DC097-BF97-441F-85B4-CD6A032AA8BA}" type="parTrans" cxnId="{92278D92-C374-4049-A26A-89E55B9AD4AA}">
      <dgm:prSet/>
      <dgm:spPr/>
      <dgm:t>
        <a:bodyPr/>
        <a:lstStyle/>
        <a:p>
          <a:endParaRPr lang="pl-PL"/>
        </a:p>
      </dgm:t>
    </dgm:pt>
    <dgm:pt modelId="{00436BA2-C652-4C4D-9716-655C85CD3A66}" type="sibTrans" cxnId="{92278D92-C374-4049-A26A-89E55B9AD4AA}">
      <dgm:prSet/>
      <dgm:spPr/>
      <dgm:t>
        <a:bodyPr/>
        <a:lstStyle/>
        <a:p>
          <a:endParaRPr lang="pl-PL"/>
        </a:p>
      </dgm:t>
    </dgm:pt>
    <dgm:pt modelId="{DD0D7A70-8E4A-44AB-91F6-742893360D60}">
      <dgm:prSet phldrT="[Tekst]" custT="1"/>
      <dgm:spPr/>
      <dgm:t>
        <a:bodyPr/>
        <a:lstStyle/>
        <a:p>
          <a:r>
            <a:rPr lang="pl-PL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Moduł </a:t>
          </a:r>
          <a:r>
            <a:rPr lang="pl-PL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decyzje architektoniczne</a:t>
          </a:r>
          <a:r>
            <a:rPr lang="pl-PL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pl-PL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272801-9ADF-42CD-9D8F-99EE72191B5F}" type="parTrans" cxnId="{7A4EC0CA-46D1-4438-8560-E6305F92F0C7}">
      <dgm:prSet/>
      <dgm:spPr/>
      <dgm:t>
        <a:bodyPr/>
        <a:lstStyle/>
        <a:p>
          <a:endParaRPr lang="pl-PL"/>
        </a:p>
      </dgm:t>
    </dgm:pt>
    <dgm:pt modelId="{EECD96E3-2163-4962-98E7-2ED6943DF319}" type="sibTrans" cxnId="{7A4EC0CA-46D1-4438-8560-E6305F92F0C7}">
      <dgm:prSet/>
      <dgm:spPr/>
      <dgm:t>
        <a:bodyPr/>
        <a:lstStyle/>
        <a:p>
          <a:endParaRPr lang="pl-PL"/>
        </a:p>
      </dgm:t>
    </dgm:pt>
    <dgm:pt modelId="{CD80F360-BFDB-4C84-BB6E-3F3CBC52D4B9}">
      <dgm:prSet phldrT="[Tekst]" custT="1"/>
      <dgm:spPr/>
      <dgm:t>
        <a:bodyPr/>
        <a:lstStyle/>
        <a:p>
          <a:r>
            <a:rPr lang="pl-PL" sz="1600" dirty="0" smtClean="0"/>
            <a:t>Prowadzenie rejestru decyzji o warunkach zabudowy i lokalizacji inwestycji celu publicznego,</a:t>
          </a:r>
          <a:endParaRPr lang="pl-PL" sz="1600" dirty="0"/>
        </a:p>
      </dgm:t>
    </dgm:pt>
    <dgm:pt modelId="{ABE7C15B-C62A-44E3-9CA4-3340FF3C1B9E}" type="parTrans" cxnId="{10A42A71-055A-4F89-AEEA-B9CDE0A380CB}">
      <dgm:prSet/>
      <dgm:spPr/>
      <dgm:t>
        <a:bodyPr/>
        <a:lstStyle/>
        <a:p>
          <a:endParaRPr lang="pl-PL"/>
        </a:p>
      </dgm:t>
    </dgm:pt>
    <dgm:pt modelId="{713ACFEE-16D5-4279-9EB7-3EF260E3683A}" type="sibTrans" cxnId="{10A42A71-055A-4F89-AEEA-B9CDE0A380CB}">
      <dgm:prSet/>
      <dgm:spPr/>
      <dgm:t>
        <a:bodyPr/>
        <a:lstStyle/>
        <a:p>
          <a:endParaRPr lang="pl-PL"/>
        </a:p>
      </dgm:t>
    </dgm:pt>
    <dgm:pt modelId="{1227BABF-4182-4BBF-8CB9-4349AE54E99C}">
      <dgm:prSet phldrT="[Tekst]" custT="1"/>
      <dgm:spPr/>
      <dgm:t>
        <a:bodyPr/>
        <a:lstStyle/>
        <a:p>
          <a:r>
            <a:rPr lang="pl-PL" sz="1600" dirty="0" smtClean="0"/>
            <a:t>Automatyczne generowanie wypisów i wyrysów,</a:t>
          </a:r>
          <a:endParaRPr lang="pl-PL" sz="1600" dirty="0"/>
        </a:p>
      </dgm:t>
    </dgm:pt>
    <dgm:pt modelId="{F77DDB37-DAF3-4457-ACE1-1512120C4479}" type="parTrans" cxnId="{56465935-476B-4450-9508-03FA0A25FB44}">
      <dgm:prSet/>
      <dgm:spPr/>
      <dgm:t>
        <a:bodyPr/>
        <a:lstStyle/>
        <a:p>
          <a:endParaRPr lang="pl-PL"/>
        </a:p>
      </dgm:t>
    </dgm:pt>
    <dgm:pt modelId="{CE6EDD6F-6653-44C3-AB60-E2AC997EF3CA}" type="sibTrans" cxnId="{56465935-476B-4450-9508-03FA0A25FB44}">
      <dgm:prSet/>
      <dgm:spPr/>
      <dgm:t>
        <a:bodyPr/>
        <a:lstStyle/>
        <a:p>
          <a:endParaRPr lang="pl-PL"/>
        </a:p>
      </dgm:t>
    </dgm:pt>
    <dgm:pt modelId="{2D76A403-20EE-474A-8873-43B604D7927E}">
      <dgm:prSet phldrT="[Tekst]" custT="1"/>
      <dgm:spPr/>
      <dgm:t>
        <a:bodyPr/>
        <a:lstStyle/>
        <a:p>
          <a:r>
            <a:rPr lang="pl-PL" sz="1600" dirty="0" smtClean="0"/>
            <a:t>Prowadzenie rejestrów wniosków i uwag do projektów,</a:t>
          </a:r>
          <a:endParaRPr lang="pl-PL" sz="1600" dirty="0"/>
        </a:p>
      </dgm:t>
    </dgm:pt>
    <dgm:pt modelId="{FED83C3B-66E6-4C75-A15B-66D9F2FE58B9}" type="parTrans" cxnId="{C2D8ADD9-5C97-4935-B2D4-5CC9B60C30BC}">
      <dgm:prSet/>
      <dgm:spPr/>
      <dgm:t>
        <a:bodyPr/>
        <a:lstStyle/>
        <a:p>
          <a:endParaRPr lang="pl-PL"/>
        </a:p>
      </dgm:t>
    </dgm:pt>
    <dgm:pt modelId="{9202A64F-5134-4466-A0F8-E7F18CC4A206}" type="sibTrans" cxnId="{C2D8ADD9-5C97-4935-B2D4-5CC9B60C30BC}">
      <dgm:prSet/>
      <dgm:spPr/>
      <dgm:t>
        <a:bodyPr/>
        <a:lstStyle/>
        <a:p>
          <a:endParaRPr lang="pl-PL"/>
        </a:p>
      </dgm:t>
    </dgm:pt>
    <dgm:pt modelId="{1A772663-5371-4A51-BA26-1748368FBFD6}">
      <dgm:prSet phldrT="[Tekst]" custT="1"/>
      <dgm:spPr/>
      <dgm:t>
        <a:bodyPr/>
        <a:lstStyle/>
        <a:p>
          <a:r>
            <a:rPr lang="pl-PL" sz="1600" dirty="0" smtClean="0"/>
            <a:t>Integrację z platformą </a:t>
          </a:r>
          <a:r>
            <a:rPr lang="pl-PL" sz="1600" b="1" dirty="0" err="1" smtClean="0"/>
            <a:t>ePUAP</a:t>
          </a:r>
          <a:r>
            <a:rPr lang="pl-PL" sz="1600" b="0" dirty="0" smtClean="0"/>
            <a:t>,</a:t>
          </a:r>
          <a:endParaRPr lang="pl-PL" sz="1600" b="1" dirty="0"/>
        </a:p>
      </dgm:t>
    </dgm:pt>
    <dgm:pt modelId="{58F3A54E-0FDB-44F8-ADBC-111F6465AEFD}" type="parTrans" cxnId="{16102CA7-71B9-4738-ADFD-BB8E3750DA4C}">
      <dgm:prSet/>
      <dgm:spPr/>
      <dgm:t>
        <a:bodyPr/>
        <a:lstStyle/>
        <a:p>
          <a:endParaRPr lang="pl-PL"/>
        </a:p>
      </dgm:t>
    </dgm:pt>
    <dgm:pt modelId="{8B8514A8-B98B-4F10-95EF-307736C51721}" type="sibTrans" cxnId="{16102CA7-71B9-4738-ADFD-BB8E3750DA4C}">
      <dgm:prSet/>
      <dgm:spPr/>
      <dgm:t>
        <a:bodyPr/>
        <a:lstStyle/>
        <a:p>
          <a:endParaRPr lang="pl-PL"/>
        </a:p>
      </dgm:t>
    </dgm:pt>
    <dgm:pt modelId="{397450AB-02DE-4C2E-9C88-AFC2584CF723}">
      <dgm:prSet phldrT="[Tekst]" custT="1"/>
      <dgm:spPr/>
      <dgm:t>
        <a:bodyPr/>
        <a:lstStyle/>
        <a:p>
          <a:r>
            <a:rPr lang="pl-PL" sz="1600" dirty="0" smtClean="0"/>
            <a:t>Przeprowadzanie analiz i generowanie raportów,</a:t>
          </a:r>
          <a:endParaRPr lang="pl-PL" sz="1600" dirty="0"/>
        </a:p>
      </dgm:t>
    </dgm:pt>
    <dgm:pt modelId="{65C294B7-A19B-41BE-872D-22CDD284CF12}" type="parTrans" cxnId="{4A55E42C-2A4D-4853-8C07-5F3BC26C6D98}">
      <dgm:prSet/>
      <dgm:spPr/>
      <dgm:t>
        <a:bodyPr/>
        <a:lstStyle/>
        <a:p>
          <a:endParaRPr lang="pl-PL"/>
        </a:p>
      </dgm:t>
    </dgm:pt>
    <dgm:pt modelId="{6F6F7925-FCF8-4E0B-960C-F85571AF85FE}" type="sibTrans" cxnId="{4A55E42C-2A4D-4853-8C07-5F3BC26C6D98}">
      <dgm:prSet/>
      <dgm:spPr/>
      <dgm:t>
        <a:bodyPr/>
        <a:lstStyle/>
        <a:p>
          <a:endParaRPr lang="pl-PL"/>
        </a:p>
      </dgm:t>
    </dgm:pt>
    <dgm:pt modelId="{CDC009C8-C15B-4A87-A7C0-FB2B34F6BE82}">
      <dgm:prSet phldrT="[Tekst]" custT="1"/>
      <dgm:spPr/>
      <dgm:t>
        <a:bodyPr/>
        <a:lstStyle/>
        <a:p>
          <a:endParaRPr lang="pl-PL" sz="1600" dirty="0"/>
        </a:p>
      </dgm:t>
    </dgm:pt>
    <dgm:pt modelId="{3AC6C559-1E3F-4745-93F9-81A8EE852ACD}" type="parTrans" cxnId="{F196F9D6-63A4-4011-95C4-FC3EFAA1FD7E}">
      <dgm:prSet/>
      <dgm:spPr/>
      <dgm:t>
        <a:bodyPr/>
        <a:lstStyle/>
        <a:p>
          <a:endParaRPr lang="pl-PL"/>
        </a:p>
      </dgm:t>
    </dgm:pt>
    <dgm:pt modelId="{66733D0E-0F66-4B02-9D7B-D32BABCE5310}" type="sibTrans" cxnId="{F196F9D6-63A4-4011-95C4-FC3EFAA1FD7E}">
      <dgm:prSet/>
      <dgm:spPr/>
      <dgm:t>
        <a:bodyPr/>
        <a:lstStyle/>
        <a:p>
          <a:endParaRPr lang="pl-PL"/>
        </a:p>
      </dgm:t>
    </dgm:pt>
    <dgm:pt modelId="{CE2F79DB-AB22-4F0C-A457-D068410B76F4}">
      <dgm:prSet phldrT="[Tekst]" custT="1"/>
      <dgm:spPr/>
      <dgm:t>
        <a:bodyPr/>
        <a:lstStyle/>
        <a:p>
          <a:r>
            <a:rPr lang="pl-PL" sz="1600" dirty="0" smtClean="0"/>
            <a:t>Prowadzenie ewidencji wniosków  w sprawie ustalenia warunków zabudowy / lokalizacji inwestycji celu publicznego,</a:t>
          </a:r>
          <a:endParaRPr lang="pl-PL" sz="1600" dirty="0"/>
        </a:p>
      </dgm:t>
    </dgm:pt>
    <dgm:pt modelId="{6A766B05-0EBC-4144-8D6D-CF24B703CF44}" type="parTrans" cxnId="{C5616664-A777-46D9-9246-DCFC1A5645F0}">
      <dgm:prSet/>
      <dgm:spPr/>
      <dgm:t>
        <a:bodyPr/>
        <a:lstStyle/>
        <a:p>
          <a:endParaRPr lang="pl-PL"/>
        </a:p>
      </dgm:t>
    </dgm:pt>
    <dgm:pt modelId="{DA93EA55-988A-4240-B91C-D7BB1FA1436A}" type="sibTrans" cxnId="{C5616664-A777-46D9-9246-DCFC1A5645F0}">
      <dgm:prSet/>
      <dgm:spPr/>
      <dgm:t>
        <a:bodyPr/>
        <a:lstStyle/>
        <a:p>
          <a:endParaRPr lang="pl-PL"/>
        </a:p>
      </dgm:t>
    </dgm:pt>
    <dgm:pt modelId="{55A8012D-477B-460E-B659-8CB5C90495FE}" type="pres">
      <dgm:prSet presAssocID="{0D3D36E6-23FE-4948-B7E1-B2447FAD4B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CE70CA7-01F0-4384-8D98-114045A63F02}" type="pres">
      <dgm:prSet presAssocID="{BC61BADD-4C9C-4CE1-9DED-4A82CE4F6B22}" presName="parentText" presStyleLbl="node1" presStyleIdx="0" presStyleCnt="2" custScaleY="80686" custLinFactNeighborY="-115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25A50D-062B-4411-AB20-68CD0D420DAB}" type="pres">
      <dgm:prSet presAssocID="{BC61BADD-4C9C-4CE1-9DED-4A82CE4F6B2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0D78A69-30AF-4DEE-AB20-7A7E30A7CD1F}" type="pres">
      <dgm:prSet presAssocID="{DD0D7A70-8E4A-44AB-91F6-742893360D60}" presName="parentText" presStyleLbl="node1" presStyleIdx="1" presStyleCnt="2" custScaleY="70840" custLinFactNeighborX="-63" custLinFactNeighborY="2598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B27701B-04CF-4ED7-87E2-FB663C765368}" type="pres">
      <dgm:prSet presAssocID="{DD0D7A70-8E4A-44AB-91F6-742893360D60}" presName="childText" presStyleLbl="revTx" presStyleIdx="1" presStyleCnt="2" custLinFactNeighborX="-63" custLinFactNeighborY="538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243AACB-7FE0-4448-9488-FE5A9DC8EF87}" type="presOf" srcId="{BC61BADD-4C9C-4CE1-9DED-4A82CE4F6B22}" destId="{6CE70CA7-01F0-4384-8D98-114045A63F02}" srcOrd="0" destOrd="0" presId="urn:microsoft.com/office/officeart/2005/8/layout/vList2"/>
    <dgm:cxn modelId="{A2737DDC-A40B-4AA6-95B0-01E47A09C493}" type="presOf" srcId="{1227BABF-4182-4BBF-8CB9-4349AE54E99C}" destId="{E825A50D-062B-4411-AB20-68CD0D420DAB}" srcOrd="0" destOrd="1" presId="urn:microsoft.com/office/officeart/2005/8/layout/vList2"/>
    <dgm:cxn modelId="{16102CA7-71B9-4738-ADFD-BB8E3750DA4C}" srcId="{BC61BADD-4C9C-4CE1-9DED-4A82CE4F6B22}" destId="{1A772663-5371-4A51-BA26-1748368FBFD6}" srcOrd="4" destOrd="0" parTransId="{58F3A54E-0FDB-44F8-ADBC-111F6465AEFD}" sibTransId="{8B8514A8-B98B-4F10-95EF-307736C51721}"/>
    <dgm:cxn modelId="{CD5A97DC-6A51-4C81-B40E-A97BDF3278F8}" srcId="{0D3D36E6-23FE-4948-B7E1-B2447FAD4BD2}" destId="{BC61BADD-4C9C-4CE1-9DED-4A82CE4F6B22}" srcOrd="0" destOrd="0" parTransId="{70FE5D1E-77D5-4325-9A61-7F313285B9CD}" sibTransId="{8CA7AD77-38F5-4100-A898-613E765E862D}"/>
    <dgm:cxn modelId="{B0980FBB-F1A0-4D34-98D8-787B062E29DD}" type="presOf" srcId="{F682A96C-D07A-4085-8421-A52CD6BC9950}" destId="{E825A50D-062B-4411-AB20-68CD0D420DAB}" srcOrd="0" destOrd="0" presId="urn:microsoft.com/office/officeart/2005/8/layout/vList2"/>
    <dgm:cxn modelId="{C2D8ADD9-5C97-4935-B2D4-5CC9B60C30BC}" srcId="{BC61BADD-4C9C-4CE1-9DED-4A82CE4F6B22}" destId="{2D76A403-20EE-474A-8873-43B604D7927E}" srcOrd="3" destOrd="0" parTransId="{FED83C3B-66E6-4C75-A15B-66D9F2FE58B9}" sibTransId="{9202A64F-5134-4466-A0F8-E7F18CC4A206}"/>
    <dgm:cxn modelId="{56465935-476B-4450-9508-03FA0A25FB44}" srcId="{BC61BADD-4C9C-4CE1-9DED-4A82CE4F6B22}" destId="{1227BABF-4182-4BBF-8CB9-4349AE54E99C}" srcOrd="1" destOrd="0" parTransId="{F77DDB37-DAF3-4457-ACE1-1512120C4479}" sibTransId="{CE6EDD6F-6653-44C3-AB60-E2AC997EF3CA}"/>
    <dgm:cxn modelId="{10A42A71-055A-4F89-AEEA-B9CDE0A380CB}" srcId="{DD0D7A70-8E4A-44AB-91F6-742893360D60}" destId="{CD80F360-BFDB-4C84-BB6E-3F3CBC52D4B9}" srcOrd="1" destOrd="0" parTransId="{ABE7C15B-C62A-44E3-9CA4-3340FF3C1B9E}" sibTransId="{713ACFEE-16D5-4279-9EB7-3EF260E3683A}"/>
    <dgm:cxn modelId="{92278D92-C374-4049-A26A-89E55B9AD4AA}" srcId="{BC61BADD-4C9C-4CE1-9DED-4A82CE4F6B22}" destId="{F682A96C-D07A-4085-8421-A52CD6BC9950}" srcOrd="0" destOrd="0" parTransId="{841DC097-BF97-441F-85B4-CD6A032AA8BA}" sibTransId="{00436BA2-C652-4C4D-9716-655C85CD3A66}"/>
    <dgm:cxn modelId="{F196F9D6-63A4-4011-95C4-FC3EFAA1FD7E}" srcId="{DD0D7A70-8E4A-44AB-91F6-742893360D60}" destId="{CDC009C8-C15B-4A87-A7C0-FB2B34F6BE82}" srcOrd="0" destOrd="0" parTransId="{3AC6C559-1E3F-4745-93F9-81A8EE852ACD}" sibTransId="{66733D0E-0F66-4B02-9D7B-D32BABCE5310}"/>
    <dgm:cxn modelId="{A38AF578-2443-4D62-9AE5-8A439374BC26}" type="presOf" srcId="{397450AB-02DE-4C2E-9C88-AFC2584CF723}" destId="{E825A50D-062B-4411-AB20-68CD0D420DAB}" srcOrd="0" destOrd="2" presId="urn:microsoft.com/office/officeart/2005/8/layout/vList2"/>
    <dgm:cxn modelId="{4EE34A22-0EA0-431B-B425-6C49275E4BF8}" type="presOf" srcId="{CE2F79DB-AB22-4F0C-A457-D068410B76F4}" destId="{6B27701B-04CF-4ED7-87E2-FB663C765368}" srcOrd="0" destOrd="2" presId="urn:microsoft.com/office/officeart/2005/8/layout/vList2"/>
    <dgm:cxn modelId="{7A4EC0CA-46D1-4438-8560-E6305F92F0C7}" srcId="{0D3D36E6-23FE-4948-B7E1-B2447FAD4BD2}" destId="{DD0D7A70-8E4A-44AB-91F6-742893360D60}" srcOrd="1" destOrd="0" parTransId="{8B272801-9ADF-42CD-9D8F-99EE72191B5F}" sibTransId="{EECD96E3-2163-4962-98E7-2ED6943DF319}"/>
    <dgm:cxn modelId="{DD2FF488-0106-44C0-BF56-E4930F696E3D}" type="presOf" srcId="{CDC009C8-C15B-4A87-A7C0-FB2B34F6BE82}" destId="{6B27701B-04CF-4ED7-87E2-FB663C765368}" srcOrd="0" destOrd="0" presId="urn:microsoft.com/office/officeart/2005/8/layout/vList2"/>
    <dgm:cxn modelId="{FC26A8B8-15A1-462C-BE70-6B22FAEB6138}" type="presOf" srcId="{0D3D36E6-23FE-4948-B7E1-B2447FAD4BD2}" destId="{55A8012D-477B-460E-B659-8CB5C90495FE}" srcOrd="0" destOrd="0" presId="urn:microsoft.com/office/officeart/2005/8/layout/vList2"/>
    <dgm:cxn modelId="{6974BBC7-7D68-49F4-8FA8-A59F400D16EF}" type="presOf" srcId="{2D76A403-20EE-474A-8873-43B604D7927E}" destId="{E825A50D-062B-4411-AB20-68CD0D420DAB}" srcOrd="0" destOrd="3" presId="urn:microsoft.com/office/officeart/2005/8/layout/vList2"/>
    <dgm:cxn modelId="{4A55E42C-2A4D-4853-8C07-5F3BC26C6D98}" srcId="{BC61BADD-4C9C-4CE1-9DED-4A82CE4F6B22}" destId="{397450AB-02DE-4C2E-9C88-AFC2584CF723}" srcOrd="2" destOrd="0" parTransId="{65C294B7-A19B-41BE-872D-22CDD284CF12}" sibTransId="{6F6F7925-FCF8-4E0B-960C-F85571AF85FE}"/>
    <dgm:cxn modelId="{C5616664-A777-46D9-9246-DCFC1A5645F0}" srcId="{DD0D7A70-8E4A-44AB-91F6-742893360D60}" destId="{CE2F79DB-AB22-4F0C-A457-D068410B76F4}" srcOrd="2" destOrd="0" parTransId="{6A766B05-0EBC-4144-8D6D-CF24B703CF44}" sibTransId="{DA93EA55-988A-4240-B91C-D7BB1FA1436A}"/>
    <dgm:cxn modelId="{872004C1-1FD5-4CE8-97A1-89137196F751}" type="presOf" srcId="{1A772663-5371-4A51-BA26-1748368FBFD6}" destId="{E825A50D-062B-4411-AB20-68CD0D420DAB}" srcOrd="0" destOrd="4" presId="urn:microsoft.com/office/officeart/2005/8/layout/vList2"/>
    <dgm:cxn modelId="{B54BE4EF-B6A3-4238-A6B7-8D9431A59CAB}" type="presOf" srcId="{DD0D7A70-8E4A-44AB-91F6-742893360D60}" destId="{70D78A69-30AF-4DEE-AB20-7A7E30A7CD1F}" srcOrd="0" destOrd="0" presId="urn:microsoft.com/office/officeart/2005/8/layout/vList2"/>
    <dgm:cxn modelId="{31478DA7-2F16-4923-A841-B5B48B66EF09}" type="presOf" srcId="{CD80F360-BFDB-4C84-BB6E-3F3CBC52D4B9}" destId="{6B27701B-04CF-4ED7-87E2-FB663C765368}" srcOrd="0" destOrd="1" presId="urn:microsoft.com/office/officeart/2005/8/layout/vList2"/>
    <dgm:cxn modelId="{246C16D0-BDD4-4522-BE8B-F3032CCF69E6}" type="presParOf" srcId="{55A8012D-477B-460E-B659-8CB5C90495FE}" destId="{6CE70CA7-01F0-4384-8D98-114045A63F02}" srcOrd="0" destOrd="0" presId="urn:microsoft.com/office/officeart/2005/8/layout/vList2"/>
    <dgm:cxn modelId="{E7E63281-C838-4F79-8798-972737A4C5EA}" type="presParOf" srcId="{55A8012D-477B-460E-B659-8CB5C90495FE}" destId="{E825A50D-062B-4411-AB20-68CD0D420DAB}" srcOrd="1" destOrd="0" presId="urn:microsoft.com/office/officeart/2005/8/layout/vList2"/>
    <dgm:cxn modelId="{C8258AA8-8721-4011-893E-C8C14BC2C419}" type="presParOf" srcId="{55A8012D-477B-460E-B659-8CB5C90495FE}" destId="{70D78A69-30AF-4DEE-AB20-7A7E30A7CD1F}" srcOrd="2" destOrd="0" presId="urn:microsoft.com/office/officeart/2005/8/layout/vList2"/>
    <dgm:cxn modelId="{E9AD44CB-27BE-457C-A0FC-5BFA72802D8A}" type="presParOf" srcId="{55A8012D-477B-460E-B659-8CB5C90495FE}" destId="{6B27701B-04CF-4ED7-87E2-FB663C76536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BA9A1E-0539-4D24-80B0-93DCB6DB8304}" type="doc">
      <dgm:prSet loTypeId="urn:microsoft.com/office/officeart/2005/8/layout/process1" loCatId="process" qsTypeId="urn:microsoft.com/office/officeart/2005/8/quickstyle/simple5" qsCatId="simple" csTypeId="urn:microsoft.com/office/officeart/2005/8/colors/colorful3" csCatId="colorful" phldr="1"/>
      <dgm:spPr/>
    </dgm:pt>
    <dgm:pt modelId="{9DCD3E24-BE8F-4072-BE72-902FC93577E1}">
      <dgm:prSet phldrT="[Tekst]"/>
      <dgm:spPr/>
      <dgm:t>
        <a:bodyPr/>
        <a:lstStyle/>
        <a:p>
          <a:r>
            <a:rPr lang="pl-PL" dirty="0" smtClean="0"/>
            <a:t>Wprowadzenie do SIP decyzji/pozwoleń środowiskowych</a:t>
          </a:r>
          <a:endParaRPr lang="pl-PL" dirty="0"/>
        </a:p>
      </dgm:t>
    </dgm:pt>
    <dgm:pt modelId="{63875300-4DF9-4930-9B72-2A16B30AD295}" type="parTrans" cxnId="{4F0C6865-AF29-41D3-88E8-4DE129FD72C3}">
      <dgm:prSet/>
      <dgm:spPr/>
      <dgm:t>
        <a:bodyPr/>
        <a:lstStyle/>
        <a:p>
          <a:endParaRPr lang="pl-PL"/>
        </a:p>
      </dgm:t>
    </dgm:pt>
    <dgm:pt modelId="{EB2D2086-2880-4E1A-AC37-50B1EB35C621}" type="sibTrans" cxnId="{4F0C6865-AF29-41D3-88E8-4DE129FD72C3}">
      <dgm:prSet/>
      <dgm:spPr/>
      <dgm:t>
        <a:bodyPr/>
        <a:lstStyle/>
        <a:p>
          <a:endParaRPr lang="pl-PL"/>
        </a:p>
      </dgm:t>
    </dgm:pt>
    <dgm:pt modelId="{4D0D3263-8983-4491-A2C6-53008BB10BD8}">
      <dgm:prSet phldrT="[Tekst]"/>
      <dgm:spPr/>
      <dgm:t>
        <a:bodyPr/>
        <a:lstStyle/>
        <a:p>
          <a:r>
            <a:rPr lang="pl-PL" dirty="0" smtClean="0"/>
            <a:t>Wygenerowanie przez system karty informacyjnej</a:t>
          </a:r>
          <a:endParaRPr lang="pl-PL" dirty="0"/>
        </a:p>
      </dgm:t>
    </dgm:pt>
    <dgm:pt modelId="{3E37F439-F350-4EBB-A848-B523EBAB7ADE}" type="parTrans" cxnId="{7F86E46C-AD2E-44CE-9727-0A77A5E5DE98}">
      <dgm:prSet/>
      <dgm:spPr/>
      <dgm:t>
        <a:bodyPr/>
        <a:lstStyle/>
        <a:p>
          <a:endParaRPr lang="pl-PL"/>
        </a:p>
      </dgm:t>
    </dgm:pt>
    <dgm:pt modelId="{67A59929-0D26-42A7-A413-476169237EEC}" type="sibTrans" cxnId="{7F86E46C-AD2E-44CE-9727-0A77A5E5DE98}">
      <dgm:prSet/>
      <dgm:spPr/>
      <dgm:t>
        <a:bodyPr/>
        <a:lstStyle/>
        <a:p>
          <a:endParaRPr lang="pl-PL"/>
        </a:p>
      </dgm:t>
    </dgm:pt>
    <dgm:pt modelId="{B231BFA9-0B03-44EC-B6C6-8FE38F4D6A19}">
      <dgm:prSet phldrT="[Tekst]"/>
      <dgm:spPr/>
      <dgm:t>
        <a:bodyPr/>
        <a:lstStyle/>
        <a:p>
          <a:r>
            <a:rPr lang="pl-PL" dirty="0" smtClean="0"/>
            <a:t>Eksport danych karty informacyjnej i publikacja na stronach BIP</a:t>
          </a:r>
          <a:endParaRPr lang="pl-PL" dirty="0"/>
        </a:p>
      </dgm:t>
    </dgm:pt>
    <dgm:pt modelId="{C187E744-D0CF-4072-AD88-4578541DAFAE}" type="parTrans" cxnId="{7548F52C-563F-407E-BCFE-7E8AD9F0DDDA}">
      <dgm:prSet/>
      <dgm:spPr/>
      <dgm:t>
        <a:bodyPr/>
        <a:lstStyle/>
        <a:p>
          <a:endParaRPr lang="pl-PL"/>
        </a:p>
      </dgm:t>
    </dgm:pt>
    <dgm:pt modelId="{3116FB86-C849-45CA-A5DA-3ED0C0F600F5}" type="sibTrans" cxnId="{7548F52C-563F-407E-BCFE-7E8AD9F0DDDA}">
      <dgm:prSet/>
      <dgm:spPr/>
      <dgm:t>
        <a:bodyPr/>
        <a:lstStyle/>
        <a:p>
          <a:endParaRPr lang="pl-PL"/>
        </a:p>
      </dgm:t>
    </dgm:pt>
    <dgm:pt modelId="{BE22DEAE-7D86-4E5E-A862-6DD865A77609}" type="pres">
      <dgm:prSet presAssocID="{F4BA9A1E-0539-4D24-80B0-93DCB6DB8304}" presName="Name0" presStyleCnt="0">
        <dgm:presLayoutVars>
          <dgm:dir/>
          <dgm:resizeHandles val="exact"/>
        </dgm:presLayoutVars>
      </dgm:prSet>
      <dgm:spPr/>
    </dgm:pt>
    <dgm:pt modelId="{B2035535-131A-4603-99F6-8D066D42A4F1}" type="pres">
      <dgm:prSet presAssocID="{9DCD3E24-BE8F-4072-BE72-902FC93577E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E018EAF-383D-4516-8914-E6EEE49412C1}" type="pres">
      <dgm:prSet presAssocID="{EB2D2086-2880-4E1A-AC37-50B1EB35C621}" presName="sibTrans" presStyleLbl="sibTrans2D1" presStyleIdx="0" presStyleCnt="2"/>
      <dgm:spPr/>
      <dgm:t>
        <a:bodyPr/>
        <a:lstStyle/>
        <a:p>
          <a:endParaRPr lang="pl-PL"/>
        </a:p>
      </dgm:t>
    </dgm:pt>
    <dgm:pt modelId="{2CA7701E-D393-4C5A-A5D8-45F25BAEF873}" type="pres">
      <dgm:prSet presAssocID="{EB2D2086-2880-4E1A-AC37-50B1EB35C621}" presName="connectorText" presStyleLbl="sibTrans2D1" presStyleIdx="0" presStyleCnt="2"/>
      <dgm:spPr/>
      <dgm:t>
        <a:bodyPr/>
        <a:lstStyle/>
        <a:p>
          <a:endParaRPr lang="pl-PL"/>
        </a:p>
      </dgm:t>
    </dgm:pt>
    <dgm:pt modelId="{8B7EE354-62E6-4A6A-BCF8-E70F4188C9FF}" type="pres">
      <dgm:prSet presAssocID="{4D0D3263-8983-4491-A2C6-53008BB10BD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C451B1D-5324-4604-B4C0-B62553AFF4D3}" type="pres">
      <dgm:prSet presAssocID="{67A59929-0D26-42A7-A413-476169237EEC}" presName="sibTrans" presStyleLbl="sibTrans2D1" presStyleIdx="1" presStyleCnt="2"/>
      <dgm:spPr/>
      <dgm:t>
        <a:bodyPr/>
        <a:lstStyle/>
        <a:p>
          <a:endParaRPr lang="pl-PL"/>
        </a:p>
      </dgm:t>
    </dgm:pt>
    <dgm:pt modelId="{EC52C601-5952-4918-A515-AA1D2B872472}" type="pres">
      <dgm:prSet presAssocID="{67A59929-0D26-42A7-A413-476169237EEC}" presName="connectorText" presStyleLbl="sibTrans2D1" presStyleIdx="1" presStyleCnt="2"/>
      <dgm:spPr/>
      <dgm:t>
        <a:bodyPr/>
        <a:lstStyle/>
        <a:p>
          <a:endParaRPr lang="pl-PL"/>
        </a:p>
      </dgm:t>
    </dgm:pt>
    <dgm:pt modelId="{CD1CCC3F-DDE2-4821-BE89-B3744DF5315D}" type="pres">
      <dgm:prSet presAssocID="{B231BFA9-0B03-44EC-B6C6-8FE38F4D6A1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D6794A8-3D29-4D57-BAC1-925A7E292128}" type="presOf" srcId="{67A59929-0D26-42A7-A413-476169237EEC}" destId="{2C451B1D-5324-4604-B4C0-B62553AFF4D3}" srcOrd="0" destOrd="0" presId="urn:microsoft.com/office/officeart/2005/8/layout/process1"/>
    <dgm:cxn modelId="{6CA7A8B9-0323-425F-B6C4-89BAFD6F93BE}" type="presOf" srcId="{F4BA9A1E-0539-4D24-80B0-93DCB6DB8304}" destId="{BE22DEAE-7D86-4E5E-A862-6DD865A77609}" srcOrd="0" destOrd="0" presId="urn:microsoft.com/office/officeart/2005/8/layout/process1"/>
    <dgm:cxn modelId="{2CCB9C40-6BD9-4158-BB24-AB28788D5FE6}" type="presOf" srcId="{9DCD3E24-BE8F-4072-BE72-902FC93577E1}" destId="{B2035535-131A-4603-99F6-8D066D42A4F1}" srcOrd="0" destOrd="0" presId="urn:microsoft.com/office/officeart/2005/8/layout/process1"/>
    <dgm:cxn modelId="{CA123A68-BD87-4377-94E1-62EC59FC85EE}" type="presOf" srcId="{67A59929-0D26-42A7-A413-476169237EEC}" destId="{EC52C601-5952-4918-A515-AA1D2B872472}" srcOrd="1" destOrd="0" presId="urn:microsoft.com/office/officeart/2005/8/layout/process1"/>
    <dgm:cxn modelId="{4F0C6865-AF29-41D3-88E8-4DE129FD72C3}" srcId="{F4BA9A1E-0539-4D24-80B0-93DCB6DB8304}" destId="{9DCD3E24-BE8F-4072-BE72-902FC93577E1}" srcOrd="0" destOrd="0" parTransId="{63875300-4DF9-4930-9B72-2A16B30AD295}" sibTransId="{EB2D2086-2880-4E1A-AC37-50B1EB35C621}"/>
    <dgm:cxn modelId="{7548F52C-563F-407E-BCFE-7E8AD9F0DDDA}" srcId="{F4BA9A1E-0539-4D24-80B0-93DCB6DB8304}" destId="{B231BFA9-0B03-44EC-B6C6-8FE38F4D6A19}" srcOrd="2" destOrd="0" parTransId="{C187E744-D0CF-4072-AD88-4578541DAFAE}" sibTransId="{3116FB86-C849-45CA-A5DA-3ED0C0F600F5}"/>
    <dgm:cxn modelId="{08A3AF3A-4F77-4079-A5D1-E5DF1BAE84A3}" type="presOf" srcId="{EB2D2086-2880-4E1A-AC37-50B1EB35C621}" destId="{2CA7701E-D393-4C5A-A5D8-45F25BAEF873}" srcOrd="1" destOrd="0" presId="urn:microsoft.com/office/officeart/2005/8/layout/process1"/>
    <dgm:cxn modelId="{147D5070-3A7C-4F94-BBA9-1C6518437909}" type="presOf" srcId="{4D0D3263-8983-4491-A2C6-53008BB10BD8}" destId="{8B7EE354-62E6-4A6A-BCF8-E70F4188C9FF}" srcOrd="0" destOrd="0" presId="urn:microsoft.com/office/officeart/2005/8/layout/process1"/>
    <dgm:cxn modelId="{EFD985FE-E8E5-46B6-A5FD-E6EC0DB9931A}" type="presOf" srcId="{EB2D2086-2880-4E1A-AC37-50B1EB35C621}" destId="{6E018EAF-383D-4516-8914-E6EEE49412C1}" srcOrd="0" destOrd="0" presId="urn:microsoft.com/office/officeart/2005/8/layout/process1"/>
    <dgm:cxn modelId="{6CE0F18A-C6E7-4449-BFA6-C1A9391F927E}" type="presOf" srcId="{B231BFA9-0B03-44EC-B6C6-8FE38F4D6A19}" destId="{CD1CCC3F-DDE2-4821-BE89-B3744DF5315D}" srcOrd="0" destOrd="0" presId="urn:microsoft.com/office/officeart/2005/8/layout/process1"/>
    <dgm:cxn modelId="{7F86E46C-AD2E-44CE-9727-0A77A5E5DE98}" srcId="{F4BA9A1E-0539-4D24-80B0-93DCB6DB8304}" destId="{4D0D3263-8983-4491-A2C6-53008BB10BD8}" srcOrd="1" destOrd="0" parTransId="{3E37F439-F350-4EBB-A848-B523EBAB7ADE}" sibTransId="{67A59929-0D26-42A7-A413-476169237EEC}"/>
    <dgm:cxn modelId="{A2068473-0D8E-4E6C-AAB3-9CF739638CAC}" type="presParOf" srcId="{BE22DEAE-7D86-4E5E-A862-6DD865A77609}" destId="{B2035535-131A-4603-99F6-8D066D42A4F1}" srcOrd="0" destOrd="0" presId="urn:microsoft.com/office/officeart/2005/8/layout/process1"/>
    <dgm:cxn modelId="{B80672C1-B284-4E92-AE93-5008821985EB}" type="presParOf" srcId="{BE22DEAE-7D86-4E5E-A862-6DD865A77609}" destId="{6E018EAF-383D-4516-8914-E6EEE49412C1}" srcOrd="1" destOrd="0" presId="urn:microsoft.com/office/officeart/2005/8/layout/process1"/>
    <dgm:cxn modelId="{E27809D3-D052-4FCB-A182-9F6CE3C2A85A}" type="presParOf" srcId="{6E018EAF-383D-4516-8914-E6EEE49412C1}" destId="{2CA7701E-D393-4C5A-A5D8-45F25BAEF873}" srcOrd="0" destOrd="0" presId="urn:microsoft.com/office/officeart/2005/8/layout/process1"/>
    <dgm:cxn modelId="{86383EC6-D3FA-4A79-A4F9-FABEC4E3F781}" type="presParOf" srcId="{BE22DEAE-7D86-4E5E-A862-6DD865A77609}" destId="{8B7EE354-62E6-4A6A-BCF8-E70F4188C9FF}" srcOrd="2" destOrd="0" presId="urn:microsoft.com/office/officeart/2005/8/layout/process1"/>
    <dgm:cxn modelId="{E1E81A99-F5B9-4A2A-B591-9C49B30AA78B}" type="presParOf" srcId="{BE22DEAE-7D86-4E5E-A862-6DD865A77609}" destId="{2C451B1D-5324-4604-B4C0-B62553AFF4D3}" srcOrd="3" destOrd="0" presId="urn:microsoft.com/office/officeart/2005/8/layout/process1"/>
    <dgm:cxn modelId="{2BBF7353-5048-4283-BBA0-D8229A8B4F5A}" type="presParOf" srcId="{2C451B1D-5324-4604-B4C0-B62553AFF4D3}" destId="{EC52C601-5952-4918-A515-AA1D2B872472}" srcOrd="0" destOrd="0" presId="urn:microsoft.com/office/officeart/2005/8/layout/process1"/>
    <dgm:cxn modelId="{8014D8A7-5516-4CCD-83C3-E03C94967EA7}" type="presParOf" srcId="{BE22DEAE-7D86-4E5E-A862-6DD865A77609}" destId="{CD1CCC3F-DDE2-4821-BE89-B3744DF5315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F864DB-06A0-4481-968B-10D71C68FCC8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552DCDA1-942F-4579-A7E0-B2CCEB14F668}">
      <dgm:prSet custT="1"/>
      <dgm:spPr/>
      <dgm:t>
        <a:bodyPr/>
        <a:lstStyle/>
        <a:p>
          <a:pPr rtl="0"/>
          <a:r>
            <a:rPr lang="pl-PL" sz="1600" dirty="0" smtClean="0"/>
            <a:t>W ramach projektu budowy SIP ZMIGDP wypracowanych zostało szereg rozwiązań technicznych , które dzięki pełnej skalowalności, mogą być „z miejsca” wykorzystane do obsługi kolejnych jednostek gminnych w ramach regionalnej platformy GIS.</a:t>
          </a:r>
          <a:endParaRPr lang="pl-PL" sz="1600" dirty="0"/>
        </a:p>
      </dgm:t>
    </dgm:pt>
    <dgm:pt modelId="{DCDA6F4D-7BE8-4C15-B422-D16984242C61}" type="parTrans" cxnId="{D0036485-2D8A-4E24-A50F-0CBAEED39112}">
      <dgm:prSet/>
      <dgm:spPr/>
      <dgm:t>
        <a:bodyPr/>
        <a:lstStyle/>
        <a:p>
          <a:endParaRPr lang="pl-PL"/>
        </a:p>
      </dgm:t>
    </dgm:pt>
    <dgm:pt modelId="{7E8989DB-1A90-452C-8BE9-3D2A264D7A17}" type="sibTrans" cxnId="{D0036485-2D8A-4E24-A50F-0CBAEED39112}">
      <dgm:prSet/>
      <dgm:spPr/>
      <dgm:t>
        <a:bodyPr/>
        <a:lstStyle/>
        <a:p>
          <a:endParaRPr lang="pl-PL"/>
        </a:p>
      </dgm:t>
    </dgm:pt>
    <dgm:pt modelId="{DC6BCACB-493E-4669-952D-1B0206CE1D61}">
      <dgm:prSet custT="1"/>
      <dgm:spPr/>
      <dgm:t>
        <a:bodyPr/>
        <a:lstStyle/>
        <a:p>
          <a:pPr rtl="0"/>
          <a:r>
            <a:rPr lang="pl-PL" sz="1400" dirty="0" smtClean="0"/>
            <a:t>wypracowany </a:t>
          </a:r>
          <a:r>
            <a:rPr lang="pl-PL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model danych </a:t>
          </a:r>
          <a:r>
            <a:rPr lang="pl-PL" sz="1400" dirty="0" smtClean="0"/>
            <a:t>dla obsługi opracowań planistycznych,</a:t>
          </a:r>
          <a:endParaRPr lang="pl-PL" sz="1400" dirty="0"/>
        </a:p>
      </dgm:t>
    </dgm:pt>
    <dgm:pt modelId="{9E705A75-912F-42B4-B42D-8CBB0FBE623B}" type="parTrans" cxnId="{99D1D588-388C-497C-B4F1-53792496656D}">
      <dgm:prSet/>
      <dgm:spPr/>
      <dgm:t>
        <a:bodyPr/>
        <a:lstStyle/>
        <a:p>
          <a:endParaRPr lang="pl-PL"/>
        </a:p>
      </dgm:t>
    </dgm:pt>
    <dgm:pt modelId="{A155D23E-F0BE-4F4F-BD05-D848788F19D3}" type="sibTrans" cxnId="{99D1D588-388C-497C-B4F1-53792496656D}">
      <dgm:prSet/>
      <dgm:spPr/>
      <dgm:t>
        <a:bodyPr/>
        <a:lstStyle/>
        <a:p>
          <a:endParaRPr lang="pl-PL"/>
        </a:p>
      </dgm:t>
    </dgm:pt>
    <dgm:pt modelId="{50660D57-6375-4EB0-ACA2-529A1FCD755C}">
      <dgm:prSet custT="1"/>
      <dgm:spPr/>
      <dgm:t>
        <a:bodyPr/>
        <a:lstStyle/>
        <a:p>
          <a:pPr rtl="0"/>
          <a:r>
            <a:rPr lang="pl-PL" sz="1400" dirty="0" smtClean="0"/>
            <a:t>opracowane modele przypadków użycia systemu, w odniesieniu do wsparcia procedury planistycznej,</a:t>
          </a:r>
          <a:endParaRPr lang="pl-PL" sz="1400" dirty="0"/>
        </a:p>
      </dgm:t>
    </dgm:pt>
    <dgm:pt modelId="{C7DB995E-61C3-4918-9B76-1D07083869A0}" type="parTrans" cxnId="{C98B703F-63AE-4320-9A27-C859A8499B61}">
      <dgm:prSet/>
      <dgm:spPr/>
      <dgm:t>
        <a:bodyPr/>
        <a:lstStyle/>
        <a:p>
          <a:endParaRPr lang="pl-PL"/>
        </a:p>
      </dgm:t>
    </dgm:pt>
    <dgm:pt modelId="{B612DECC-7E12-49F8-AD00-2C0BAF36AF0D}" type="sibTrans" cxnId="{C98B703F-63AE-4320-9A27-C859A8499B61}">
      <dgm:prSet/>
      <dgm:spPr/>
      <dgm:t>
        <a:bodyPr/>
        <a:lstStyle/>
        <a:p>
          <a:endParaRPr lang="pl-PL"/>
        </a:p>
      </dgm:t>
    </dgm:pt>
    <dgm:pt modelId="{86FFB19E-DF44-4CDC-AF3E-2C287C32E2E8}">
      <dgm:prSet custT="1"/>
      <dgm:spPr/>
      <dgm:t>
        <a:bodyPr/>
        <a:lstStyle/>
        <a:p>
          <a:pPr rtl="0"/>
          <a:r>
            <a:rPr lang="pl-PL" sz="1400" dirty="0" smtClean="0"/>
            <a:t>wypracowane ergonomiczne założenia dla interfejsów użytkownika – zapewniające sprawną komunikację i obsługę systemu. </a:t>
          </a:r>
          <a:endParaRPr lang="pl-PL" sz="1400" dirty="0"/>
        </a:p>
      </dgm:t>
    </dgm:pt>
    <dgm:pt modelId="{4D79680A-7F5C-4DA4-900C-EDD71083A593}" type="parTrans" cxnId="{31C22187-F17A-4C1F-AA76-41F932903B87}">
      <dgm:prSet/>
      <dgm:spPr/>
      <dgm:t>
        <a:bodyPr/>
        <a:lstStyle/>
        <a:p>
          <a:endParaRPr lang="pl-PL"/>
        </a:p>
      </dgm:t>
    </dgm:pt>
    <dgm:pt modelId="{66981593-0BC6-4327-811A-04EDAC54DC65}" type="sibTrans" cxnId="{31C22187-F17A-4C1F-AA76-41F932903B87}">
      <dgm:prSet/>
      <dgm:spPr/>
      <dgm:t>
        <a:bodyPr/>
        <a:lstStyle/>
        <a:p>
          <a:endParaRPr lang="pl-PL"/>
        </a:p>
      </dgm:t>
    </dgm:pt>
    <dgm:pt modelId="{2CEFF6D5-1BB8-4637-BCDB-5B9E9A26B423}">
      <dgm:prSet custT="1"/>
      <dgm:spPr/>
      <dgm:t>
        <a:bodyPr/>
        <a:lstStyle/>
        <a:p>
          <a:pPr rtl="0"/>
          <a:r>
            <a:rPr lang="pl-PL" sz="1600" u="sng" dirty="0" smtClean="0"/>
            <a:t>Na wspomniane zagadnienia techniczne składają się m.in. takie elementy jak:</a:t>
          </a:r>
          <a:endParaRPr lang="pl-PL" sz="1600" dirty="0"/>
        </a:p>
      </dgm:t>
    </dgm:pt>
    <dgm:pt modelId="{861B5A7E-CF3F-490A-97B8-79CCBE60429F}" type="sibTrans" cxnId="{659B4BF4-3D67-4FDE-8990-F225AF19DFC1}">
      <dgm:prSet/>
      <dgm:spPr/>
      <dgm:t>
        <a:bodyPr/>
        <a:lstStyle/>
        <a:p>
          <a:endParaRPr lang="pl-PL"/>
        </a:p>
      </dgm:t>
    </dgm:pt>
    <dgm:pt modelId="{AE509D35-5C6B-4255-9DFD-8F30285B5F39}" type="parTrans" cxnId="{659B4BF4-3D67-4FDE-8990-F225AF19DFC1}">
      <dgm:prSet/>
      <dgm:spPr/>
      <dgm:t>
        <a:bodyPr/>
        <a:lstStyle/>
        <a:p>
          <a:endParaRPr lang="pl-PL"/>
        </a:p>
      </dgm:t>
    </dgm:pt>
    <dgm:pt modelId="{1E18DA54-984E-4B90-AC7D-89E9D000C6C7}">
      <dgm:prSet custT="1"/>
      <dgm:spPr/>
      <dgm:t>
        <a:bodyPr/>
        <a:lstStyle/>
        <a:p>
          <a:pPr rtl="0"/>
          <a:endParaRPr lang="pl-PL" sz="1400" dirty="0"/>
        </a:p>
      </dgm:t>
    </dgm:pt>
    <dgm:pt modelId="{DC42E6AC-6D9E-4D60-B75E-15885050BEFE}" type="parTrans" cxnId="{66F3A22D-F389-45D8-B391-94C27B6BE7F4}">
      <dgm:prSet/>
      <dgm:spPr/>
      <dgm:t>
        <a:bodyPr/>
        <a:lstStyle/>
        <a:p>
          <a:endParaRPr lang="pl-PL"/>
        </a:p>
      </dgm:t>
    </dgm:pt>
    <dgm:pt modelId="{37AD24E8-B250-4700-94F7-608F37074D58}" type="sibTrans" cxnId="{66F3A22D-F389-45D8-B391-94C27B6BE7F4}">
      <dgm:prSet/>
      <dgm:spPr/>
      <dgm:t>
        <a:bodyPr/>
        <a:lstStyle/>
        <a:p>
          <a:endParaRPr lang="pl-PL"/>
        </a:p>
      </dgm:t>
    </dgm:pt>
    <dgm:pt modelId="{465FFE6A-8655-4CF5-BDE2-DE23DC5DB2CB}">
      <dgm:prSet custT="1"/>
      <dgm:spPr/>
      <dgm:t>
        <a:bodyPr/>
        <a:lstStyle/>
        <a:p>
          <a:pPr rtl="0"/>
          <a:endParaRPr lang="pl-PL" sz="1400" dirty="0"/>
        </a:p>
      </dgm:t>
    </dgm:pt>
    <dgm:pt modelId="{74B6BA3C-B0CD-4D5C-A048-3866ABC3B8C0}" type="parTrans" cxnId="{9E7C62B1-4461-4E98-B91A-F79466D2730D}">
      <dgm:prSet/>
      <dgm:spPr/>
      <dgm:t>
        <a:bodyPr/>
        <a:lstStyle/>
        <a:p>
          <a:endParaRPr lang="pl-PL"/>
        </a:p>
      </dgm:t>
    </dgm:pt>
    <dgm:pt modelId="{B52B3336-1706-4F0E-8780-87286B7823D3}" type="sibTrans" cxnId="{9E7C62B1-4461-4E98-B91A-F79466D2730D}">
      <dgm:prSet/>
      <dgm:spPr/>
      <dgm:t>
        <a:bodyPr/>
        <a:lstStyle/>
        <a:p>
          <a:endParaRPr lang="pl-PL"/>
        </a:p>
      </dgm:t>
    </dgm:pt>
    <dgm:pt modelId="{D37A2652-740F-4A68-9900-597E2EEED817}">
      <dgm:prSet custT="1"/>
      <dgm:spPr/>
      <dgm:t>
        <a:bodyPr/>
        <a:lstStyle/>
        <a:p>
          <a:pPr rtl="0"/>
          <a:endParaRPr lang="pl-PL" sz="1400" dirty="0"/>
        </a:p>
      </dgm:t>
    </dgm:pt>
    <dgm:pt modelId="{CAFB35F9-914D-4E63-A458-6DA6777D764A}" type="parTrans" cxnId="{4EE54229-4042-4D47-9FE6-070159812CA3}">
      <dgm:prSet/>
      <dgm:spPr/>
      <dgm:t>
        <a:bodyPr/>
        <a:lstStyle/>
        <a:p>
          <a:endParaRPr lang="pl-PL"/>
        </a:p>
      </dgm:t>
    </dgm:pt>
    <dgm:pt modelId="{36B31B06-BE9F-4687-BA98-59226E7370E3}" type="sibTrans" cxnId="{4EE54229-4042-4D47-9FE6-070159812CA3}">
      <dgm:prSet/>
      <dgm:spPr/>
      <dgm:t>
        <a:bodyPr/>
        <a:lstStyle/>
        <a:p>
          <a:endParaRPr lang="pl-PL"/>
        </a:p>
      </dgm:t>
    </dgm:pt>
    <dgm:pt modelId="{02E91B3D-B23E-41CA-AA25-21EF285FE327}">
      <dgm:prSet custT="1"/>
      <dgm:spPr/>
      <dgm:t>
        <a:bodyPr/>
        <a:lstStyle/>
        <a:p>
          <a:pPr rtl="0"/>
          <a:r>
            <a:rPr lang="pl-PL" sz="1400" dirty="0" smtClean="0"/>
            <a:t>wypracowany </a:t>
          </a:r>
          <a:r>
            <a:rPr lang="pl-PL" sz="1400" b="1" dirty="0" smtClean="0"/>
            <a:t>standard techniczny i wytyczne</a:t>
          </a:r>
          <a:r>
            <a:rPr lang="pl-PL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pl-PL" sz="1400" dirty="0" smtClean="0"/>
            <a:t>w zakresie tworzenia projektów opracowań planistycznych zasilających bazę danych systemu, pozytywnie zaopiniowane przez Zachodniopomorski Urząd Wojewódzki,</a:t>
          </a:r>
          <a:endParaRPr lang="pl-PL" sz="1400" dirty="0"/>
        </a:p>
      </dgm:t>
    </dgm:pt>
    <dgm:pt modelId="{A30F2322-6C1D-4D1D-A945-088CFCE1D54A}" type="parTrans" cxnId="{7AB913ED-A0BC-4E0C-8C24-30C49B8E55C3}">
      <dgm:prSet/>
      <dgm:spPr/>
      <dgm:t>
        <a:bodyPr/>
        <a:lstStyle/>
        <a:p>
          <a:endParaRPr lang="pl-PL"/>
        </a:p>
      </dgm:t>
    </dgm:pt>
    <dgm:pt modelId="{86EBECDF-68DD-424C-917A-753D9B026702}" type="sibTrans" cxnId="{7AB913ED-A0BC-4E0C-8C24-30C49B8E55C3}">
      <dgm:prSet/>
      <dgm:spPr/>
      <dgm:t>
        <a:bodyPr/>
        <a:lstStyle/>
        <a:p>
          <a:endParaRPr lang="pl-PL"/>
        </a:p>
      </dgm:t>
    </dgm:pt>
    <dgm:pt modelId="{7338F300-3D79-4B8B-A683-7A52D268A94F}">
      <dgm:prSet custT="1"/>
      <dgm:spPr/>
      <dgm:t>
        <a:bodyPr/>
        <a:lstStyle/>
        <a:p>
          <a:pPr rtl="0"/>
          <a:endParaRPr lang="pl-PL" sz="1400" dirty="0"/>
        </a:p>
      </dgm:t>
    </dgm:pt>
    <dgm:pt modelId="{86CED0D7-ED88-4376-AF17-26EA67871096}" type="parTrans" cxnId="{F6768FD2-0821-44E0-ADF9-6857F4692F2B}">
      <dgm:prSet/>
      <dgm:spPr/>
      <dgm:t>
        <a:bodyPr/>
        <a:lstStyle/>
        <a:p>
          <a:endParaRPr lang="pl-PL"/>
        </a:p>
      </dgm:t>
    </dgm:pt>
    <dgm:pt modelId="{5055C1CD-E764-4A35-9ECF-21B3DB4609B4}" type="sibTrans" cxnId="{F6768FD2-0821-44E0-ADF9-6857F4692F2B}">
      <dgm:prSet/>
      <dgm:spPr/>
      <dgm:t>
        <a:bodyPr/>
        <a:lstStyle/>
        <a:p>
          <a:endParaRPr lang="pl-PL"/>
        </a:p>
      </dgm:t>
    </dgm:pt>
    <dgm:pt modelId="{E35ECA36-41AA-4C5F-BE84-46528DE8FEF8}" type="pres">
      <dgm:prSet presAssocID="{48F864DB-06A0-4481-968B-10D71C68FC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979C1FF-48D9-4216-B6BB-9AB6698F1515}" type="pres">
      <dgm:prSet presAssocID="{552DCDA1-942F-4579-A7E0-B2CCEB14F668}" presName="parentText" presStyleLbl="node1" presStyleIdx="0" presStyleCnt="2" custScaleY="7185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0FF860E-9D89-4D7C-8D2B-9D55612AF646}" type="pres">
      <dgm:prSet presAssocID="{7E8989DB-1A90-452C-8BE9-3D2A264D7A17}" presName="spacer" presStyleCnt="0"/>
      <dgm:spPr/>
    </dgm:pt>
    <dgm:pt modelId="{E5D62FDA-CFB7-4C95-83A2-CAB63DD757E0}" type="pres">
      <dgm:prSet presAssocID="{2CEFF6D5-1BB8-4637-BCDB-5B9E9A26B423}" presName="parentText" presStyleLbl="node1" presStyleIdx="1" presStyleCnt="2" custScaleY="2970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17FAA89-68B9-4D3D-BCD1-6771931D53F8}" type="pres">
      <dgm:prSet presAssocID="{2CEFF6D5-1BB8-4637-BCDB-5B9E9A26B42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D97D75D-CD78-4D49-9FC3-FBDE2CFE37C8}" type="presOf" srcId="{DC6BCACB-493E-4669-952D-1B0206CE1D61}" destId="{617FAA89-68B9-4D3D-BCD1-6771931D53F8}" srcOrd="0" destOrd="1" presId="urn:microsoft.com/office/officeart/2005/8/layout/vList2"/>
    <dgm:cxn modelId="{F5E35486-5A71-4490-880A-EA60028CA471}" type="presOf" srcId="{86FFB19E-DF44-4CDC-AF3E-2C287C32E2E8}" destId="{617FAA89-68B9-4D3D-BCD1-6771931D53F8}" srcOrd="0" destOrd="7" presId="urn:microsoft.com/office/officeart/2005/8/layout/vList2"/>
    <dgm:cxn modelId="{4EE54229-4042-4D47-9FE6-070159812CA3}" srcId="{2CEFF6D5-1BB8-4637-BCDB-5B9E9A26B423}" destId="{D37A2652-740F-4A68-9900-597E2EEED817}" srcOrd="0" destOrd="0" parTransId="{CAFB35F9-914D-4E63-A458-6DA6777D764A}" sibTransId="{36B31B06-BE9F-4687-BA98-59226E7370E3}"/>
    <dgm:cxn modelId="{44863BB2-3677-445E-BECD-BE3EE66E8448}" type="presOf" srcId="{465FFE6A-8655-4CF5-BDE2-DE23DC5DB2CB}" destId="{617FAA89-68B9-4D3D-BCD1-6771931D53F8}" srcOrd="0" destOrd="6" presId="urn:microsoft.com/office/officeart/2005/8/layout/vList2"/>
    <dgm:cxn modelId="{66F3A22D-F389-45D8-B391-94C27B6BE7F4}" srcId="{2CEFF6D5-1BB8-4637-BCDB-5B9E9A26B423}" destId="{1E18DA54-984E-4B90-AC7D-89E9D000C6C7}" srcOrd="4" destOrd="0" parTransId="{DC42E6AC-6D9E-4D60-B75E-15885050BEFE}" sibTransId="{37AD24E8-B250-4700-94F7-608F37074D58}"/>
    <dgm:cxn modelId="{D0036485-2D8A-4E24-A50F-0CBAEED39112}" srcId="{48F864DB-06A0-4481-968B-10D71C68FCC8}" destId="{552DCDA1-942F-4579-A7E0-B2CCEB14F668}" srcOrd="0" destOrd="0" parTransId="{DCDA6F4D-7BE8-4C15-B422-D16984242C61}" sibTransId="{7E8989DB-1A90-452C-8BE9-3D2A264D7A17}"/>
    <dgm:cxn modelId="{84AA6EAA-6AB4-49F3-A170-5BCBF8CFD1C7}" type="presOf" srcId="{1E18DA54-984E-4B90-AC7D-89E9D000C6C7}" destId="{617FAA89-68B9-4D3D-BCD1-6771931D53F8}" srcOrd="0" destOrd="4" presId="urn:microsoft.com/office/officeart/2005/8/layout/vList2"/>
    <dgm:cxn modelId="{E66D0FF2-7065-4767-AD99-C6A40B153A44}" type="presOf" srcId="{D37A2652-740F-4A68-9900-597E2EEED817}" destId="{617FAA89-68B9-4D3D-BCD1-6771931D53F8}" srcOrd="0" destOrd="0" presId="urn:microsoft.com/office/officeart/2005/8/layout/vList2"/>
    <dgm:cxn modelId="{7AB913ED-A0BC-4E0C-8C24-30C49B8E55C3}" srcId="{2CEFF6D5-1BB8-4637-BCDB-5B9E9A26B423}" destId="{02E91B3D-B23E-41CA-AA25-21EF285FE327}" srcOrd="3" destOrd="0" parTransId="{A30F2322-6C1D-4D1D-A945-088CFCE1D54A}" sibTransId="{86EBECDF-68DD-424C-917A-753D9B026702}"/>
    <dgm:cxn modelId="{9E7C62B1-4461-4E98-B91A-F79466D2730D}" srcId="{2CEFF6D5-1BB8-4637-BCDB-5B9E9A26B423}" destId="{465FFE6A-8655-4CF5-BDE2-DE23DC5DB2CB}" srcOrd="6" destOrd="0" parTransId="{74B6BA3C-B0CD-4D5C-A048-3866ABC3B8C0}" sibTransId="{B52B3336-1706-4F0E-8780-87286B7823D3}"/>
    <dgm:cxn modelId="{C98B703F-63AE-4320-9A27-C859A8499B61}" srcId="{2CEFF6D5-1BB8-4637-BCDB-5B9E9A26B423}" destId="{50660D57-6375-4EB0-ACA2-529A1FCD755C}" srcOrd="5" destOrd="0" parTransId="{C7DB995E-61C3-4918-9B76-1D07083869A0}" sibTransId="{B612DECC-7E12-49F8-AD00-2C0BAF36AF0D}"/>
    <dgm:cxn modelId="{BD08C390-8CCE-4643-ADD8-5221C5FE9E1C}" type="presOf" srcId="{48F864DB-06A0-4481-968B-10D71C68FCC8}" destId="{E35ECA36-41AA-4C5F-BE84-46528DE8FEF8}" srcOrd="0" destOrd="0" presId="urn:microsoft.com/office/officeart/2005/8/layout/vList2"/>
    <dgm:cxn modelId="{8352A1CC-5DAE-4B72-856C-60C8258F534A}" type="presOf" srcId="{552DCDA1-942F-4579-A7E0-B2CCEB14F668}" destId="{2979C1FF-48D9-4216-B6BB-9AB6698F1515}" srcOrd="0" destOrd="0" presId="urn:microsoft.com/office/officeart/2005/8/layout/vList2"/>
    <dgm:cxn modelId="{6635286C-10FB-48F4-A6C0-0948266B63B5}" type="presOf" srcId="{50660D57-6375-4EB0-ACA2-529A1FCD755C}" destId="{617FAA89-68B9-4D3D-BCD1-6771931D53F8}" srcOrd="0" destOrd="5" presId="urn:microsoft.com/office/officeart/2005/8/layout/vList2"/>
    <dgm:cxn modelId="{31C22187-F17A-4C1F-AA76-41F932903B87}" srcId="{2CEFF6D5-1BB8-4637-BCDB-5B9E9A26B423}" destId="{86FFB19E-DF44-4CDC-AF3E-2C287C32E2E8}" srcOrd="7" destOrd="0" parTransId="{4D79680A-7F5C-4DA4-900C-EDD71083A593}" sibTransId="{66981593-0BC6-4327-811A-04EDAC54DC65}"/>
    <dgm:cxn modelId="{989D6CD2-11F5-4C2B-8F79-B813FE997496}" type="presOf" srcId="{02E91B3D-B23E-41CA-AA25-21EF285FE327}" destId="{617FAA89-68B9-4D3D-BCD1-6771931D53F8}" srcOrd="0" destOrd="3" presId="urn:microsoft.com/office/officeart/2005/8/layout/vList2"/>
    <dgm:cxn modelId="{659B4BF4-3D67-4FDE-8990-F225AF19DFC1}" srcId="{48F864DB-06A0-4481-968B-10D71C68FCC8}" destId="{2CEFF6D5-1BB8-4637-BCDB-5B9E9A26B423}" srcOrd="1" destOrd="0" parTransId="{AE509D35-5C6B-4255-9DFD-8F30285B5F39}" sibTransId="{861B5A7E-CF3F-490A-97B8-79CCBE60429F}"/>
    <dgm:cxn modelId="{99D1D588-388C-497C-B4F1-53792496656D}" srcId="{2CEFF6D5-1BB8-4637-BCDB-5B9E9A26B423}" destId="{DC6BCACB-493E-4669-952D-1B0206CE1D61}" srcOrd="1" destOrd="0" parTransId="{9E705A75-912F-42B4-B42D-8CBB0FBE623B}" sibTransId="{A155D23E-F0BE-4F4F-BD05-D848788F19D3}"/>
    <dgm:cxn modelId="{F6768FD2-0821-44E0-ADF9-6857F4692F2B}" srcId="{2CEFF6D5-1BB8-4637-BCDB-5B9E9A26B423}" destId="{7338F300-3D79-4B8B-A683-7A52D268A94F}" srcOrd="2" destOrd="0" parTransId="{86CED0D7-ED88-4376-AF17-26EA67871096}" sibTransId="{5055C1CD-E764-4A35-9ECF-21B3DB4609B4}"/>
    <dgm:cxn modelId="{9A31BA79-80E5-4CE9-8C27-61555156A642}" type="presOf" srcId="{2CEFF6D5-1BB8-4637-BCDB-5B9E9A26B423}" destId="{E5D62FDA-CFB7-4C95-83A2-CAB63DD757E0}" srcOrd="0" destOrd="0" presId="urn:microsoft.com/office/officeart/2005/8/layout/vList2"/>
    <dgm:cxn modelId="{C2928BAF-4FA9-4D54-8892-D93CEBF6C752}" type="presOf" srcId="{7338F300-3D79-4B8B-A683-7A52D268A94F}" destId="{617FAA89-68B9-4D3D-BCD1-6771931D53F8}" srcOrd="0" destOrd="2" presId="urn:microsoft.com/office/officeart/2005/8/layout/vList2"/>
    <dgm:cxn modelId="{20D37ED3-F1F8-45A2-9843-67ADE3E319E3}" type="presParOf" srcId="{E35ECA36-41AA-4C5F-BE84-46528DE8FEF8}" destId="{2979C1FF-48D9-4216-B6BB-9AB6698F1515}" srcOrd="0" destOrd="0" presId="urn:microsoft.com/office/officeart/2005/8/layout/vList2"/>
    <dgm:cxn modelId="{0002DEAC-12CA-48B3-8918-48DAD1593A7D}" type="presParOf" srcId="{E35ECA36-41AA-4C5F-BE84-46528DE8FEF8}" destId="{60FF860E-9D89-4D7C-8D2B-9D55612AF646}" srcOrd="1" destOrd="0" presId="urn:microsoft.com/office/officeart/2005/8/layout/vList2"/>
    <dgm:cxn modelId="{C6F28F55-F486-435D-82CB-2340A74DFB54}" type="presParOf" srcId="{E35ECA36-41AA-4C5F-BE84-46528DE8FEF8}" destId="{E5D62FDA-CFB7-4C95-83A2-CAB63DD757E0}" srcOrd="2" destOrd="0" presId="urn:microsoft.com/office/officeart/2005/8/layout/vList2"/>
    <dgm:cxn modelId="{54EFA42C-65ED-47A0-A3B9-DA1A70C9E1AA}" type="presParOf" srcId="{E35ECA36-41AA-4C5F-BE84-46528DE8FEF8}" destId="{617FAA89-68B9-4D3D-BCD1-6771931D53F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1C05C05-B429-4D64-BA7B-441A5C392DB4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1F4AE36-AEA4-45B5-A586-1C597FE4F1E3}">
      <dgm:prSet phldrT="[Tekst]" custT="1"/>
      <dgm:spPr/>
      <dgm:t>
        <a:bodyPr/>
        <a:lstStyle/>
        <a:p>
          <a:pPr algn="just"/>
          <a:r>
            <a:rPr lang="pl-PL" sz="1600" b="1" dirty="0" smtClean="0"/>
            <a:t>Pełna skalowalność</a:t>
          </a:r>
          <a:r>
            <a:rPr lang="pl-PL" sz="1600" dirty="0" smtClean="0"/>
            <a:t> – pozwalająca na rozbudowę systemu, w zakresie liczby obsługiwanych gmin, poprzez możliwość włączania kolejnych jednostek samorządu terytorialnego.</a:t>
          </a:r>
          <a:endParaRPr lang="pl-PL" sz="1600" dirty="0"/>
        </a:p>
      </dgm:t>
    </dgm:pt>
    <dgm:pt modelId="{116924DB-E417-4AD9-8DE4-D82C04902C6F}" type="parTrans" cxnId="{DA0542DB-54F2-4107-AA71-5B14A557F26B}">
      <dgm:prSet/>
      <dgm:spPr/>
      <dgm:t>
        <a:bodyPr/>
        <a:lstStyle/>
        <a:p>
          <a:endParaRPr lang="pl-PL"/>
        </a:p>
      </dgm:t>
    </dgm:pt>
    <dgm:pt modelId="{99D97A9A-D7E4-4833-BC6D-487A4D7DEC91}" type="sibTrans" cxnId="{DA0542DB-54F2-4107-AA71-5B14A557F26B}">
      <dgm:prSet/>
      <dgm:spPr/>
      <dgm:t>
        <a:bodyPr/>
        <a:lstStyle/>
        <a:p>
          <a:endParaRPr lang="pl-PL"/>
        </a:p>
      </dgm:t>
    </dgm:pt>
    <dgm:pt modelId="{0F917019-9A7D-446A-A731-9FBD4B6D7871}">
      <dgm:prSet phldrT="[Tekst]" custT="1"/>
      <dgm:spPr/>
      <dgm:t>
        <a:bodyPr/>
        <a:lstStyle/>
        <a:p>
          <a:pPr algn="just"/>
          <a:r>
            <a:rPr lang="pl-PL" sz="1600" b="1" dirty="0" smtClean="0"/>
            <a:t>Modułowość</a:t>
          </a:r>
          <a:r>
            <a:rPr lang="pl-PL" sz="1600" dirty="0" smtClean="0"/>
            <a:t>– pozwalająca na kompleksową realizację zadań własnych gmin, </a:t>
          </a:r>
          <a:endParaRPr lang="pl-PL" sz="1600" dirty="0"/>
        </a:p>
      </dgm:t>
    </dgm:pt>
    <dgm:pt modelId="{6E4D316B-E71B-4CEB-B256-74BA7C281A05}" type="sibTrans" cxnId="{E75CC503-C507-4EAC-BFFA-97D21A25757A}">
      <dgm:prSet/>
      <dgm:spPr/>
      <dgm:t>
        <a:bodyPr/>
        <a:lstStyle/>
        <a:p>
          <a:endParaRPr lang="pl-PL"/>
        </a:p>
      </dgm:t>
    </dgm:pt>
    <dgm:pt modelId="{0CFC2036-1536-4808-B720-D0CD2B2A5B05}" type="parTrans" cxnId="{E75CC503-C507-4EAC-BFFA-97D21A25757A}">
      <dgm:prSet/>
      <dgm:spPr/>
      <dgm:t>
        <a:bodyPr/>
        <a:lstStyle/>
        <a:p>
          <a:endParaRPr lang="pl-PL"/>
        </a:p>
      </dgm:t>
    </dgm:pt>
    <dgm:pt modelId="{591E9E5C-FE60-43E0-88E6-5CDCC5CFE326}" type="pres">
      <dgm:prSet presAssocID="{31C05C05-B429-4D64-BA7B-441A5C392D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37D22B1-C0B0-4C0D-BAB1-42C0D07170D3}" type="pres">
      <dgm:prSet presAssocID="{21F4AE36-AEA4-45B5-A586-1C597FE4F1E3}" presName="composite" presStyleCnt="0"/>
      <dgm:spPr/>
    </dgm:pt>
    <dgm:pt modelId="{1DDA3D7A-80F8-448E-854E-B2684D20E7C6}" type="pres">
      <dgm:prSet presAssocID="{21F4AE36-AEA4-45B5-A586-1C597FE4F1E3}" presName="rect1" presStyleLbl="trAlignAcc1" presStyleIdx="0" presStyleCnt="2" custScaleY="25715" custLinFactNeighborX="-53" custLinFactNeighborY="-3832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863B77D-0794-4A1B-B65D-D805D823C733}" type="pres">
      <dgm:prSet presAssocID="{21F4AE36-AEA4-45B5-A586-1C597FE4F1E3}" presName="rect2" presStyleLbl="fgImgPlace1" presStyleIdx="0" presStyleCnt="2" custScaleX="61286" custScaleY="25072" custLinFactNeighborX="-19398" custLinFactNeighborY="-323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8000" r="-88000"/>
          </a:stretch>
        </a:blipFill>
      </dgm:spPr>
    </dgm:pt>
    <dgm:pt modelId="{CEFC9C45-B4F0-46C5-9FAA-69E2D0BB7A01}" type="pres">
      <dgm:prSet presAssocID="{99D97A9A-D7E4-4833-BC6D-487A4D7DEC91}" presName="sibTrans" presStyleCnt="0"/>
      <dgm:spPr/>
    </dgm:pt>
    <dgm:pt modelId="{664FFD37-2BB9-451F-9597-2042C52E6CA9}" type="pres">
      <dgm:prSet presAssocID="{0F917019-9A7D-446A-A731-9FBD4B6D7871}" presName="composite" presStyleCnt="0"/>
      <dgm:spPr/>
    </dgm:pt>
    <dgm:pt modelId="{E8843D40-8C09-48AC-8C05-E522D93A3243}" type="pres">
      <dgm:prSet presAssocID="{0F917019-9A7D-446A-A731-9FBD4B6D7871}" presName="rect1" presStyleLbl="trAlignAcc1" presStyleIdx="1" presStyleCnt="2" custScaleY="24821" custLinFactNeighborX="-337" custLinFactNeighborY="-3949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8E7DAFC-F46E-4F16-BED0-634D835FAEE5}" type="pres">
      <dgm:prSet presAssocID="{0F917019-9A7D-446A-A731-9FBD4B6D7871}" presName="rect2" presStyleLbl="fgImgPlace1" presStyleIdx="1" presStyleCnt="2" custScaleX="61056" custScaleY="27595" custLinFactNeighborX="-10181" custLinFactNeighborY="-3793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4000" b="-34000"/>
          </a:stretch>
        </a:blipFill>
      </dgm:spPr>
      <dgm:t>
        <a:bodyPr/>
        <a:lstStyle/>
        <a:p>
          <a:endParaRPr lang="pl-PL"/>
        </a:p>
      </dgm:t>
    </dgm:pt>
  </dgm:ptLst>
  <dgm:cxnLst>
    <dgm:cxn modelId="{E75CC503-C507-4EAC-BFFA-97D21A25757A}" srcId="{31C05C05-B429-4D64-BA7B-441A5C392DB4}" destId="{0F917019-9A7D-446A-A731-9FBD4B6D7871}" srcOrd="1" destOrd="0" parTransId="{0CFC2036-1536-4808-B720-D0CD2B2A5B05}" sibTransId="{6E4D316B-E71B-4CEB-B256-74BA7C281A05}"/>
    <dgm:cxn modelId="{DA0542DB-54F2-4107-AA71-5B14A557F26B}" srcId="{31C05C05-B429-4D64-BA7B-441A5C392DB4}" destId="{21F4AE36-AEA4-45B5-A586-1C597FE4F1E3}" srcOrd="0" destOrd="0" parTransId="{116924DB-E417-4AD9-8DE4-D82C04902C6F}" sibTransId="{99D97A9A-D7E4-4833-BC6D-487A4D7DEC91}"/>
    <dgm:cxn modelId="{03A24715-D910-4D36-B180-BB863E37B346}" type="presOf" srcId="{31C05C05-B429-4D64-BA7B-441A5C392DB4}" destId="{591E9E5C-FE60-43E0-88E6-5CDCC5CFE326}" srcOrd="0" destOrd="0" presId="urn:microsoft.com/office/officeart/2008/layout/PictureStrips"/>
    <dgm:cxn modelId="{D4A8173F-1783-4E0F-892F-3A18D1D31AE8}" type="presOf" srcId="{21F4AE36-AEA4-45B5-A586-1C597FE4F1E3}" destId="{1DDA3D7A-80F8-448E-854E-B2684D20E7C6}" srcOrd="0" destOrd="0" presId="urn:microsoft.com/office/officeart/2008/layout/PictureStrips"/>
    <dgm:cxn modelId="{C0A15E75-6E1C-4B7D-9C5F-8C7849FFD19C}" type="presOf" srcId="{0F917019-9A7D-446A-A731-9FBD4B6D7871}" destId="{E8843D40-8C09-48AC-8C05-E522D93A3243}" srcOrd="0" destOrd="0" presId="urn:microsoft.com/office/officeart/2008/layout/PictureStrips"/>
    <dgm:cxn modelId="{4228DAE9-370E-4628-A52F-E7FD80A85F56}" type="presParOf" srcId="{591E9E5C-FE60-43E0-88E6-5CDCC5CFE326}" destId="{337D22B1-C0B0-4C0D-BAB1-42C0D07170D3}" srcOrd="0" destOrd="0" presId="urn:microsoft.com/office/officeart/2008/layout/PictureStrips"/>
    <dgm:cxn modelId="{5A5E1E2C-3E11-449F-B543-01EEB04237B5}" type="presParOf" srcId="{337D22B1-C0B0-4C0D-BAB1-42C0D07170D3}" destId="{1DDA3D7A-80F8-448E-854E-B2684D20E7C6}" srcOrd="0" destOrd="0" presId="urn:microsoft.com/office/officeart/2008/layout/PictureStrips"/>
    <dgm:cxn modelId="{77B0E196-5ADF-4695-B605-64CF2EB73A82}" type="presParOf" srcId="{337D22B1-C0B0-4C0D-BAB1-42C0D07170D3}" destId="{4863B77D-0794-4A1B-B65D-D805D823C733}" srcOrd="1" destOrd="0" presId="urn:microsoft.com/office/officeart/2008/layout/PictureStrips"/>
    <dgm:cxn modelId="{E64FEEF1-3C3C-4083-A73B-DDD56E537E37}" type="presParOf" srcId="{591E9E5C-FE60-43E0-88E6-5CDCC5CFE326}" destId="{CEFC9C45-B4F0-46C5-9FAA-69E2D0BB7A01}" srcOrd="1" destOrd="0" presId="urn:microsoft.com/office/officeart/2008/layout/PictureStrips"/>
    <dgm:cxn modelId="{9F0B686F-5230-4D1C-8C86-EF1706219DC7}" type="presParOf" srcId="{591E9E5C-FE60-43E0-88E6-5CDCC5CFE326}" destId="{664FFD37-2BB9-451F-9597-2042C52E6CA9}" srcOrd="2" destOrd="0" presId="urn:microsoft.com/office/officeart/2008/layout/PictureStrips"/>
    <dgm:cxn modelId="{A33F1216-64D4-4150-96D7-65232A2A9923}" type="presParOf" srcId="{664FFD37-2BB9-451F-9597-2042C52E6CA9}" destId="{E8843D40-8C09-48AC-8C05-E522D93A3243}" srcOrd="0" destOrd="0" presId="urn:microsoft.com/office/officeart/2008/layout/PictureStrips"/>
    <dgm:cxn modelId="{69B0FEBB-CCAC-4F6F-BD2A-FDAD0E550104}" type="presParOf" srcId="{664FFD37-2BB9-451F-9597-2042C52E6CA9}" destId="{08E7DAFC-F46E-4F16-BED0-634D835FAEE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740B55-2A13-4792-819C-7A2DC60799DF}" type="doc">
      <dgm:prSet loTypeId="urn:microsoft.com/office/officeart/2005/8/layout/hList2#1" loCatId="list" qsTypeId="urn:microsoft.com/office/officeart/2005/8/quickstyle/simple1" qsCatId="simple" csTypeId="urn:microsoft.com/office/officeart/2005/8/colors/accent1_2" csCatId="accent1" phldr="1"/>
      <dgm:spPr/>
    </dgm:pt>
    <dgm:pt modelId="{16C9C1B2-F500-42A1-8938-E599D396D068}">
      <dgm:prSet phldrT="[Tekst]" custT="1"/>
      <dgm:spPr/>
      <dgm:t>
        <a:bodyPr/>
        <a:lstStyle/>
        <a:p>
          <a:pPr algn="ctr"/>
          <a:r>
            <a:rPr lang="pl-PL" sz="1600" b="1" dirty="0" smtClean="0">
              <a:effectLst/>
            </a:rPr>
            <a:t>Rozbudowa istniejącego Systemu</a:t>
          </a:r>
          <a:endParaRPr lang="pl-PL" sz="1600" b="1" dirty="0">
            <a:effectLst/>
          </a:endParaRPr>
        </a:p>
      </dgm:t>
    </dgm:pt>
    <dgm:pt modelId="{CCF9A67B-EEB7-4B09-AD97-3772B8C0F0FA}" type="parTrans" cxnId="{D6D14808-7325-4D32-B52F-BE5BF8B8FC80}">
      <dgm:prSet/>
      <dgm:spPr/>
      <dgm:t>
        <a:bodyPr/>
        <a:lstStyle/>
        <a:p>
          <a:endParaRPr lang="pl-PL"/>
        </a:p>
      </dgm:t>
    </dgm:pt>
    <dgm:pt modelId="{B82DD086-F2E2-40DE-B8AE-3A512881B1FF}" type="sibTrans" cxnId="{D6D14808-7325-4D32-B52F-BE5BF8B8FC80}">
      <dgm:prSet/>
      <dgm:spPr/>
      <dgm:t>
        <a:bodyPr/>
        <a:lstStyle/>
        <a:p>
          <a:endParaRPr lang="pl-PL"/>
        </a:p>
      </dgm:t>
    </dgm:pt>
    <dgm:pt modelId="{814243E5-3C29-4540-A679-4136728A0152}">
      <dgm:prSet phldrT="[Tekst]" custT="1"/>
      <dgm:spPr/>
      <dgm:t>
        <a:bodyPr/>
        <a:lstStyle/>
        <a:p>
          <a:pPr algn="ctr"/>
          <a:r>
            <a:rPr lang="pl-PL" sz="1400" b="1" dirty="0" smtClean="0">
              <a:effectLst/>
            </a:rPr>
            <a:t>Transfer i  implementacja gotowych rozwiązań „</a:t>
          </a:r>
          <a:r>
            <a:rPr lang="pl-PL" sz="1400" b="1" dirty="0" err="1" smtClean="0">
              <a:effectLst/>
            </a:rPr>
            <a:t>Know</a:t>
          </a:r>
          <a:r>
            <a:rPr lang="pl-PL" sz="1400" b="1" dirty="0" smtClean="0">
              <a:effectLst/>
            </a:rPr>
            <a:t> How” </a:t>
          </a:r>
          <a:endParaRPr lang="pl-PL" sz="1400" b="1" dirty="0">
            <a:effectLst/>
          </a:endParaRPr>
        </a:p>
      </dgm:t>
    </dgm:pt>
    <dgm:pt modelId="{B4A8FADF-73A2-4F1B-A5D9-884E7ABE10D2}" type="parTrans" cxnId="{812E481B-D52B-4A5E-9BA4-A0425663D9CD}">
      <dgm:prSet/>
      <dgm:spPr/>
      <dgm:t>
        <a:bodyPr/>
        <a:lstStyle/>
        <a:p>
          <a:endParaRPr lang="pl-PL"/>
        </a:p>
      </dgm:t>
    </dgm:pt>
    <dgm:pt modelId="{99C257C2-452A-4A28-A6BF-B21A0308FEC2}" type="sibTrans" cxnId="{812E481B-D52B-4A5E-9BA4-A0425663D9CD}">
      <dgm:prSet/>
      <dgm:spPr/>
      <dgm:t>
        <a:bodyPr/>
        <a:lstStyle/>
        <a:p>
          <a:endParaRPr lang="pl-PL"/>
        </a:p>
      </dgm:t>
    </dgm:pt>
    <dgm:pt modelId="{A4B45B41-A2D0-4407-A789-E709215D6A47}">
      <dgm:prSet/>
      <dgm:spPr/>
      <dgm:t>
        <a:bodyPr/>
        <a:lstStyle/>
        <a:p>
          <a:endParaRPr lang="pl-PL" dirty="0"/>
        </a:p>
      </dgm:t>
    </dgm:pt>
    <dgm:pt modelId="{480418F8-5611-4C69-AA8A-32C76FC260BF}" type="parTrans" cxnId="{1E6DEE6A-0B2B-4AD3-AD45-98F5043DC16C}">
      <dgm:prSet/>
      <dgm:spPr/>
      <dgm:t>
        <a:bodyPr/>
        <a:lstStyle/>
        <a:p>
          <a:endParaRPr lang="pl-PL"/>
        </a:p>
      </dgm:t>
    </dgm:pt>
    <dgm:pt modelId="{43C6A45F-F712-42EB-AD6A-AEAB1FECA73A}" type="sibTrans" cxnId="{1E6DEE6A-0B2B-4AD3-AD45-98F5043DC16C}">
      <dgm:prSet/>
      <dgm:spPr/>
      <dgm:t>
        <a:bodyPr/>
        <a:lstStyle/>
        <a:p>
          <a:endParaRPr lang="pl-PL"/>
        </a:p>
      </dgm:t>
    </dgm:pt>
    <dgm:pt modelId="{44567EC4-6BB6-49EC-AEF6-CC15970A53AA}" type="pres">
      <dgm:prSet presAssocID="{E1740B55-2A13-4792-819C-7A2DC60799DF}" presName="linearFlow" presStyleCnt="0">
        <dgm:presLayoutVars>
          <dgm:dir/>
          <dgm:animLvl val="lvl"/>
          <dgm:resizeHandles/>
        </dgm:presLayoutVars>
      </dgm:prSet>
      <dgm:spPr/>
    </dgm:pt>
    <dgm:pt modelId="{D23BD1EB-078E-46AD-B5E8-BA5EA8076D81}" type="pres">
      <dgm:prSet presAssocID="{16C9C1B2-F500-42A1-8938-E599D396D068}" presName="compositeNode" presStyleCnt="0">
        <dgm:presLayoutVars>
          <dgm:bulletEnabled val="1"/>
        </dgm:presLayoutVars>
      </dgm:prSet>
      <dgm:spPr/>
    </dgm:pt>
    <dgm:pt modelId="{7FE52DC0-43DA-41F5-BB80-AAD0DBD4EFD4}" type="pres">
      <dgm:prSet presAssocID="{16C9C1B2-F500-42A1-8938-E599D396D068}" presName="image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6000" r="-16000"/>
          </a:stretch>
        </a:blipFill>
      </dgm:spPr>
    </dgm:pt>
    <dgm:pt modelId="{E9FCEBF8-F18B-4F91-9718-CF6FCFFB17E2}" type="pres">
      <dgm:prSet presAssocID="{16C9C1B2-F500-42A1-8938-E599D396D068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D92B0FA-8A5F-4AC2-8F65-47D4A7FE2C09}" type="pres">
      <dgm:prSet presAssocID="{16C9C1B2-F500-42A1-8938-E599D396D068}" presName="parentNode" presStyleLbl="revTx" presStyleIdx="0" presStyleCnt="2" custAng="5400000" custLinFactX="200000" custLinFactNeighborX="225437" custLinFactNeighborY="-5912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8AAE621-E963-4B5F-977D-2D7CBFD744AC}" type="pres">
      <dgm:prSet presAssocID="{B82DD086-F2E2-40DE-B8AE-3A512881B1FF}" presName="sibTrans" presStyleCnt="0"/>
      <dgm:spPr/>
    </dgm:pt>
    <dgm:pt modelId="{60A404CA-EA19-4641-B889-3803C5306F46}" type="pres">
      <dgm:prSet presAssocID="{814243E5-3C29-4540-A679-4136728A0152}" presName="compositeNode" presStyleCnt="0">
        <dgm:presLayoutVars>
          <dgm:bulletEnabled val="1"/>
        </dgm:presLayoutVars>
      </dgm:prSet>
      <dgm:spPr/>
    </dgm:pt>
    <dgm:pt modelId="{29A43E90-20E6-4FD1-90B9-7930BCD1A859}" type="pres">
      <dgm:prSet presAssocID="{814243E5-3C29-4540-A679-4136728A0152}" presName="image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0" r="-10000"/>
          </a:stretch>
        </a:blipFill>
      </dgm:spPr>
    </dgm:pt>
    <dgm:pt modelId="{5C433B59-70C6-46C1-BC01-74406646715D}" type="pres">
      <dgm:prSet presAssocID="{814243E5-3C29-4540-A679-4136728A0152}" presName="childNode" presStyleLbl="node1" presStyleIdx="1" presStyleCnt="2">
        <dgm:presLayoutVars>
          <dgm:bulletEnabled val="1"/>
        </dgm:presLayoutVars>
      </dgm:prSet>
      <dgm:spPr/>
    </dgm:pt>
    <dgm:pt modelId="{A37822D8-73F6-4429-B713-A4A25BD25ADE}" type="pres">
      <dgm:prSet presAssocID="{814243E5-3C29-4540-A679-4136728A0152}" presName="parentNode" presStyleLbl="revTx" presStyleIdx="1" presStyleCnt="2" custAng="5400000" custScaleY="105097" custLinFactX="200000" custLinFactNeighborX="217059" custLinFactNeighborY="-6342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12E481B-D52B-4A5E-9BA4-A0425663D9CD}" srcId="{E1740B55-2A13-4792-819C-7A2DC60799DF}" destId="{814243E5-3C29-4540-A679-4136728A0152}" srcOrd="1" destOrd="0" parTransId="{B4A8FADF-73A2-4F1B-A5D9-884E7ABE10D2}" sibTransId="{99C257C2-452A-4A28-A6BF-B21A0308FEC2}"/>
    <dgm:cxn modelId="{53BAE1AE-B59D-4BBE-A2D8-615537A6EB15}" type="presOf" srcId="{A4B45B41-A2D0-4407-A789-E709215D6A47}" destId="{E9FCEBF8-F18B-4F91-9718-CF6FCFFB17E2}" srcOrd="0" destOrd="0" presId="urn:microsoft.com/office/officeart/2005/8/layout/hList2#1"/>
    <dgm:cxn modelId="{CE3658FB-DA46-44E3-BFFD-73462DED6EEA}" type="presOf" srcId="{16C9C1B2-F500-42A1-8938-E599D396D068}" destId="{6D92B0FA-8A5F-4AC2-8F65-47D4A7FE2C09}" srcOrd="0" destOrd="0" presId="urn:microsoft.com/office/officeart/2005/8/layout/hList2#1"/>
    <dgm:cxn modelId="{1E6DEE6A-0B2B-4AD3-AD45-98F5043DC16C}" srcId="{16C9C1B2-F500-42A1-8938-E599D396D068}" destId="{A4B45B41-A2D0-4407-A789-E709215D6A47}" srcOrd="0" destOrd="0" parTransId="{480418F8-5611-4C69-AA8A-32C76FC260BF}" sibTransId="{43C6A45F-F712-42EB-AD6A-AEAB1FECA73A}"/>
    <dgm:cxn modelId="{D6D14808-7325-4D32-B52F-BE5BF8B8FC80}" srcId="{E1740B55-2A13-4792-819C-7A2DC60799DF}" destId="{16C9C1B2-F500-42A1-8938-E599D396D068}" srcOrd="0" destOrd="0" parTransId="{CCF9A67B-EEB7-4B09-AD97-3772B8C0F0FA}" sibTransId="{B82DD086-F2E2-40DE-B8AE-3A512881B1FF}"/>
    <dgm:cxn modelId="{D5295FC0-DB62-4108-816C-C80115F11A57}" type="presOf" srcId="{814243E5-3C29-4540-A679-4136728A0152}" destId="{A37822D8-73F6-4429-B713-A4A25BD25ADE}" srcOrd="0" destOrd="0" presId="urn:microsoft.com/office/officeart/2005/8/layout/hList2#1"/>
    <dgm:cxn modelId="{0A230021-4135-4598-920D-55505BD23668}" type="presOf" srcId="{E1740B55-2A13-4792-819C-7A2DC60799DF}" destId="{44567EC4-6BB6-49EC-AEF6-CC15970A53AA}" srcOrd="0" destOrd="0" presId="urn:microsoft.com/office/officeart/2005/8/layout/hList2#1"/>
    <dgm:cxn modelId="{D4B4C7CC-B619-4C7D-8618-BA30A9E897EE}" type="presParOf" srcId="{44567EC4-6BB6-49EC-AEF6-CC15970A53AA}" destId="{D23BD1EB-078E-46AD-B5E8-BA5EA8076D81}" srcOrd="0" destOrd="0" presId="urn:microsoft.com/office/officeart/2005/8/layout/hList2#1"/>
    <dgm:cxn modelId="{F293AF38-644F-4FCD-955A-36830FDA614F}" type="presParOf" srcId="{D23BD1EB-078E-46AD-B5E8-BA5EA8076D81}" destId="{7FE52DC0-43DA-41F5-BB80-AAD0DBD4EFD4}" srcOrd="0" destOrd="0" presId="urn:microsoft.com/office/officeart/2005/8/layout/hList2#1"/>
    <dgm:cxn modelId="{2C01E6D1-A18C-4F5F-90DB-A62E845F8AF8}" type="presParOf" srcId="{D23BD1EB-078E-46AD-B5E8-BA5EA8076D81}" destId="{E9FCEBF8-F18B-4F91-9718-CF6FCFFB17E2}" srcOrd="1" destOrd="0" presId="urn:microsoft.com/office/officeart/2005/8/layout/hList2#1"/>
    <dgm:cxn modelId="{AD0E0A0F-22AA-4460-A321-F92AAC690165}" type="presParOf" srcId="{D23BD1EB-078E-46AD-B5E8-BA5EA8076D81}" destId="{6D92B0FA-8A5F-4AC2-8F65-47D4A7FE2C09}" srcOrd="2" destOrd="0" presId="urn:microsoft.com/office/officeart/2005/8/layout/hList2#1"/>
    <dgm:cxn modelId="{8279A875-BB0F-42AE-A9B9-92687BDD15A8}" type="presParOf" srcId="{44567EC4-6BB6-49EC-AEF6-CC15970A53AA}" destId="{48AAE621-E963-4B5F-977D-2D7CBFD744AC}" srcOrd="1" destOrd="0" presId="urn:microsoft.com/office/officeart/2005/8/layout/hList2#1"/>
    <dgm:cxn modelId="{77CE7F9B-FAAA-4E19-8EDE-DCA036324B76}" type="presParOf" srcId="{44567EC4-6BB6-49EC-AEF6-CC15970A53AA}" destId="{60A404CA-EA19-4641-B889-3803C5306F46}" srcOrd="2" destOrd="0" presId="urn:microsoft.com/office/officeart/2005/8/layout/hList2#1"/>
    <dgm:cxn modelId="{A5A78B71-9002-483C-8E95-2A4AE46CAEFE}" type="presParOf" srcId="{60A404CA-EA19-4641-B889-3803C5306F46}" destId="{29A43E90-20E6-4FD1-90B9-7930BCD1A859}" srcOrd="0" destOrd="0" presId="urn:microsoft.com/office/officeart/2005/8/layout/hList2#1"/>
    <dgm:cxn modelId="{19B970AF-FAA1-4023-8A14-A786B206B88E}" type="presParOf" srcId="{60A404CA-EA19-4641-B889-3803C5306F46}" destId="{5C433B59-70C6-46C1-BC01-74406646715D}" srcOrd="1" destOrd="0" presId="urn:microsoft.com/office/officeart/2005/8/layout/hList2#1"/>
    <dgm:cxn modelId="{AF5BB08D-8558-4BD7-B761-8F72DF2E99E4}" type="presParOf" srcId="{60A404CA-EA19-4641-B889-3803C5306F46}" destId="{A37822D8-73F6-4429-B713-A4A25BD25ADE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997637-EFC9-4D2D-BAFB-B6DB8CD17C57}">
      <dsp:nvSpPr>
        <dsp:cNvPr id="0" name=""/>
        <dsp:cNvSpPr/>
      </dsp:nvSpPr>
      <dsp:spPr>
        <a:xfrm>
          <a:off x="0" y="1080123"/>
          <a:ext cx="7992888" cy="95187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0000"/>
                <a:satMod val="15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shade val="8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5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System został utworzony w ramach projektu „Wrota Parsęty II” – usługi społeczeństwa informacyjnego na terenie Dorzecza Parsęty, finansowanego ze środków Regionalnego Programu Operacyjnego Województwa Zachodniopomorskiego na lata 2007-2013 </a:t>
          </a:r>
          <a:endParaRPr lang="pl-PL" sz="1400" kern="1200" dirty="0"/>
        </a:p>
      </dsp:txBody>
      <dsp:txXfrm>
        <a:off x="0" y="1080123"/>
        <a:ext cx="7992888" cy="95187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9E92E3-3FEF-4A82-8649-F97751A456C0}">
      <dsp:nvSpPr>
        <dsp:cNvPr id="0" name=""/>
        <dsp:cNvSpPr/>
      </dsp:nvSpPr>
      <dsp:spPr>
        <a:xfrm>
          <a:off x="0" y="0"/>
          <a:ext cx="3168351" cy="316835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080DCC-F0A2-46A1-BCBF-B5C85DA8C397}">
      <dsp:nvSpPr>
        <dsp:cNvPr id="0" name=""/>
        <dsp:cNvSpPr/>
      </dsp:nvSpPr>
      <dsp:spPr>
        <a:xfrm>
          <a:off x="1584175" y="0"/>
          <a:ext cx="6995120" cy="3168351"/>
        </a:xfrm>
        <a:prstGeom prst="rect">
          <a:avLst/>
        </a:prstGeom>
        <a:solidFill>
          <a:schemeClr val="lt1">
            <a:hueOff val="0"/>
            <a:satOff val="0"/>
            <a:lumOff val="0"/>
            <a:alpha val="42000"/>
          </a:schemeClr>
        </a:solidFill>
        <a:ln w="25400" cap="rnd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Skala przedsięwzięcia: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Projektem zostało objętych łącznie </a:t>
          </a:r>
          <a:r>
            <a:rPr lang="pl-PL" sz="1400" b="1" kern="1200" dirty="0" smtClean="0"/>
            <a:t>15</a:t>
          </a:r>
          <a:r>
            <a:rPr lang="pl-PL" sz="1400" kern="1200" dirty="0" smtClean="0"/>
            <a:t> gmin z </a:t>
          </a:r>
          <a:r>
            <a:rPr lang="pl-PL" sz="1400" b="1" kern="1200" dirty="0" smtClean="0"/>
            <a:t>5</a:t>
          </a:r>
          <a:r>
            <a:rPr lang="pl-PL" sz="1400" kern="1200" dirty="0" smtClean="0"/>
            <a:t> powiatów województwa zachodniopomorskiego.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gminy uczestniczące w projekcie:  Bobolice, Siemyśl, Tychowo, Rąbino, Karlino, Połczyn-Zdrój, Dygowo, Kołobrzeg, Rymań, Gościno, Borne Sulinowo, Barwice, Miasto Kołobrzeg, Miasto Białogard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 dirty="0" smtClean="0"/>
        </a:p>
      </dsp:txBody>
      <dsp:txXfrm>
        <a:off x="1584175" y="0"/>
        <a:ext cx="6995120" cy="1504967"/>
      </dsp:txXfrm>
    </dsp:sp>
    <dsp:sp modelId="{4CF483CB-6BE1-43A2-982E-74B550DD86B9}">
      <dsp:nvSpPr>
        <dsp:cNvPr id="0" name=""/>
        <dsp:cNvSpPr/>
      </dsp:nvSpPr>
      <dsp:spPr>
        <a:xfrm>
          <a:off x="831692" y="1504967"/>
          <a:ext cx="1504967" cy="150496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C456F8-86DA-4AEA-9525-5392E5ABA900}">
      <dsp:nvSpPr>
        <dsp:cNvPr id="0" name=""/>
        <dsp:cNvSpPr/>
      </dsp:nvSpPr>
      <dsp:spPr>
        <a:xfrm>
          <a:off x="1584175" y="1504967"/>
          <a:ext cx="6995120" cy="1504967"/>
        </a:xfrm>
        <a:prstGeom prst="rect">
          <a:avLst/>
        </a:prstGeom>
        <a:gradFill rotWithShape="0">
          <a:gsLst>
            <a:gs pos="0">
              <a:schemeClr val="bg2">
                <a:shade val="40000"/>
                <a:satMod val="150000"/>
              </a:schemeClr>
            </a:gs>
            <a:gs pos="63000">
              <a:schemeClr val="bg2">
                <a:shade val="60000"/>
                <a:satMod val="150000"/>
              </a:schemeClr>
            </a:gs>
            <a:gs pos="100000">
              <a:schemeClr val="bg2">
                <a:tint val="83000"/>
                <a:satMod val="200000"/>
              </a:schemeClr>
            </a:gs>
          </a:gsLst>
          <a:lin ang="13000000" scaled="0"/>
        </a:gradFill>
        <a:ln w="25400" cap="rnd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Wartość projektu: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Kwota kosztów kwalifikowanych: 1 993 503 zł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Kwota dofinansowania: 1 495 127 zł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Wkład własny: 500 000 zł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 dirty="0"/>
        </a:p>
      </dsp:txBody>
      <dsp:txXfrm>
        <a:off x="1584175" y="1504967"/>
        <a:ext cx="6995120" cy="150496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E70CA7-01F0-4384-8D98-114045A63F02}">
      <dsp:nvSpPr>
        <dsp:cNvPr id="0" name=""/>
        <dsp:cNvSpPr/>
      </dsp:nvSpPr>
      <dsp:spPr>
        <a:xfrm>
          <a:off x="0" y="0"/>
          <a:ext cx="8219256" cy="43802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Moduł </a:t>
          </a:r>
          <a:r>
            <a:rPr lang="pl-PL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planowanie przestrzenne</a:t>
          </a:r>
          <a:r>
            <a:rPr lang="pl-PL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pl-PL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8219256" cy="438028"/>
      </dsp:txXfrm>
    </dsp:sp>
    <dsp:sp modelId="{E825A50D-062B-4411-AB20-68CD0D420DAB}">
      <dsp:nvSpPr>
        <dsp:cNvPr id="0" name=""/>
        <dsp:cNvSpPr/>
      </dsp:nvSpPr>
      <dsp:spPr>
        <a:xfrm>
          <a:off x="0" y="452921"/>
          <a:ext cx="8219256" cy="1290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961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600" kern="1200" dirty="0" smtClean="0"/>
            <a:t>Pełne wsparcie w procesie prowadzenia procedury planistycznej w zakresie MPZP i SUIZKP,</a:t>
          </a:r>
          <a:endParaRPr lang="pl-P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600" kern="1200" dirty="0" smtClean="0"/>
            <a:t>Automatyczne generowanie wypisów i wyrysów,</a:t>
          </a:r>
          <a:endParaRPr lang="pl-P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600" kern="1200" dirty="0" smtClean="0"/>
            <a:t>Przeprowadzanie analiz i generowanie raportów,</a:t>
          </a:r>
          <a:endParaRPr lang="pl-P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600" kern="1200" dirty="0" smtClean="0"/>
            <a:t>Prowadzenie rejestrów wniosków i uwag do projektów,</a:t>
          </a:r>
          <a:endParaRPr lang="pl-P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600" kern="1200" dirty="0" smtClean="0"/>
            <a:t>Integrację z platformą </a:t>
          </a:r>
          <a:r>
            <a:rPr lang="pl-PL" sz="1600" b="1" kern="1200" dirty="0" err="1" smtClean="0"/>
            <a:t>ePUAP</a:t>
          </a:r>
          <a:r>
            <a:rPr lang="pl-PL" sz="1600" b="0" kern="1200" dirty="0" smtClean="0"/>
            <a:t>,</a:t>
          </a:r>
          <a:endParaRPr lang="pl-PL" sz="1600" b="1" kern="1200" dirty="0"/>
        </a:p>
      </dsp:txBody>
      <dsp:txXfrm>
        <a:off x="0" y="452921"/>
        <a:ext cx="8219256" cy="1290645"/>
      </dsp:txXfrm>
    </dsp:sp>
    <dsp:sp modelId="{70D78A69-30AF-4DEE-AB20-7A7E30A7CD1F}">
      <dsp:nvSpPr>
        <dsp:cNvPr id="0" name=""/>
        <dsp:cNvSpPr/>
      </dsp:nvSpPr>
      <dsp:spPr>
        <a:xfrm>
          <a:off x="0" y="2000907"/>
          <a:ext cx="8219256" cy="38457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Moduł </a:t>
          </a:r>
          <a:r>
            <a:rPr lang="pl-PL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decyzje architektoniczne</a:t>
          </a:r>
          <a:r>
            <a:rPr lang="pl-PL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pl-PL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000907"/>
        <a:ext cx="8219256" cy="384576"/>
      </dsp:txXfrm>
    </dsp:sp>
    <dsp:sp modelId="{6B27701B-04CF-4ED7-87E2-FB663C765368}">
      <dsp:nvSpPr>
        <dsp:cNvPr id="0" name=""/>
        <dsp:cNvSpPr/>
      </dsp:nvSpPr>
      <dsp:spPr>
        <a:xfrm>
          <a:off x="0" y="2143037"/>
          <a:ext cx="8219256" cy="990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961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l-P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600" kern="1200" dirty="0" smtClean="0"/>
            <a:t>Prowadzenie rejestru decyzji o warunkach zabudowy i lokalizacji inwestycji celu publicznego,</a:t>
          </a:r>
          <a:endParaRPr lang="pl-P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600" kern="1200" dirty="0" smtClean="0"/>
            <a:t>Prowadzenie ewidencji wniosków  w sprawie ustalenia warunków zabudowy / lokalizacji inwestycji celu publicznego,</a:t>
          </a:r>
          <a:endParaRPr lang="pl-PL" sz="1600" kern="1200" dirty="0"/>
        </a:p>
      </dsp:txBody>
      <dsp:txXfrm>
        <a:off x="0" y="2143037"/>
        <a:ext cx="8219256" cy="99049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035535-131A-4603-99F6-8D066D42A4F1}">
      <dsp:nvSpPr>
        <dsp:cNvPr id="0" name=""/>
        <dsp:cNvSpPr/>
      </dsp:nvSpPr>
      <dsp:spPr>
        <a:xfrm>
          <a:off x="6138" y="1304671"/>
          <a:ext cx="1834867" cy="14460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0000"/>
                <a:satMod val="15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shade val="8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5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prstMaterial="matte">
          <a:bevelT h="2222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Wprowadzenie do SIP decyzji/pozwoleń środowiskowych</a:t>
          </a:r>
          <a:endParaRPr lang="pl-PL" sz="1800" kern="1200" dirty="0"/>
        </a:p>
      </dsp:txBody>
      <dsp:txXfrm>
        <a:off x="6138" y="1304671"/>
        <a:ext cx="1834867" cy="1446033"/>
      </dsp:txXfrm>
    </dsp:sp>
    <dsp:sp modelId="{6E018EAF-383D-4516-8914-E6EEE49412C1}">
      <dsp:nvSpPr>
        <dsp:cNvPr id="0" name=""/>
        <dsp:cNvSpPr/>
      </dsp:nvSpPr>
      <dsp:spPr>
        <a:xfrm>
          <a:off x="2024493" y="1800164"/>
          <a:ext cx="388991" cy="4550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0000"/>
                <a:satMod val="15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shade val="8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5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prstMaterial="matte">
          <a:bevelT h="2222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/>
        </a:p>
      </dsp:txBody>
      <dsp:txXfrm>
        <a:off x="2024493" y="1800164"/>
        <a:ext cx="388991" cy="455047"/>
      </dsp:txXfrm>
    </dsp:sp>
    <dsp:sp modelId="{8B7EE354-62E6-4A6A-BCF8-E70F4188C9FF}">
      <dsp:nvSpPr>
        <dsp:cNvPr id="0" name=""/>
        <dsp:cNvSpPr/>
      </dsp:nvSpPr>
      <dsp:spPr>
        <a:xfrm>
          <a:off x="2574954" y="1304671"/>
          <a:ext cx="1834867" cy="14460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-4314"/>
                <a:alphaOff val="0"/>
                <a:shade val="40000"/>
                <a:satMod val="155000"/>
              </a:schemeClr>
            </a:gs>
            <a:gs pos="65000">
              <a:schemeClr val="accent3">
                <a:hueOff val="0"/>
                <a:satOff val="0"/>
                <a:lumOff val="-4314"/>
                <a:alphaOff val="0"/>
                <a:shade val="85000"/>
                <a:satMod val="155000"/>
              </a:schemeClr>
            </a:gs>
            <a:gs pos="100000">
              <a:schemeClr val="accent3">
                <a:hueOff val="0"/>
                <a:satOff val="0"/>
                <a:lumOff val="-4314"/>
                <a:alphaOff val="0"/>
                <a:shade val="95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prstMaterial="matte">
          <a:bevelT h="2222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Wygenerowanie przez system karty informacyjnej</a:t>
          </a:r>
          <a:endParaRPr lang="pl-PL" sz="1800" kern="1200" dirty="0"/>
        </a:p>
      </dsp:txBody>
      <dsp:txXfrm>
        <a:off x="2574954" y="1304671"/>
        <a:ext cx="1834867" cy="1446033"/>
      </dsp:txXfrm>
    </dsp:sp>
    <dsp:sp modelId="{2C451B1D-5324-4604-B4C0-B62553AFF4D3}">
      <dsp:nvSpPr>
        <dsp:cNvPr id="0" name=""/>
        <dsp:cNvSpPr/>
      </dsp:nvSpPr>
      <dsp:spPr>
        <a:xfrm>
          <a:off x="4593308" y="1800164"/>
          <a:ext cx="388991" cy="4550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-8628"/>
                <a:alphaOff val="0"/>
                <a:shade val="40000"/>
                <a:satMod val="155000"/>
              </a:schemeClr>
            </a:gs>
            <a:gs pos="65000">
              <a:schemeClr val="accent3">
                <a:hueOff val="0"/>
                <a:satOff val="0"/>
                <a:lumOff val="-8628"/>
                <a:alphaOff val="0"/>
                <a:shade val="85000"/>
                <a:satMod val="155000"/>
              </a:schemeClr>
            </a:gs>
            <a:gs pos="100000">
              <a:schemeClr val="accent3">
                <a:hueOff val="0"/>
                <a:satOff val="0"/>
                <a:lumOff val="-8628"/>
                <a:alphaOff val="0"/>
                <a:shade val="95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prstMaterial="matte">
          <a:bevelT h="2222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/>
        </a:p>
      </dsp:txBody>
      <dsp:txXfrm>
        <a:off x="4593308" y="1800164"/>
        <a:ext cx="388991" cy="455047"/>
      </dsp:txXfrm>
    </dsp:sp>
    <dsp:sp modelId="{CD1CCC3F-DDE2-4821-BE89-B3744DF5315D}">
      <dsp:nvSpPr>
        <dsp:cNvPr id="0" name=""/>
        <dsp:cNvSpPr/>
      </dsp:nvSpPr>
      <dsp:spPr>
        <a:xfrm>
          <a:off x="5143769" y="1304671"/>
          <a:ext cx="1834867" cy="14460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-8628"/>
                <a:alphaOff val="0"/>
                <a:shade val="40000"/>
                <a:satMod val="155000"/>
              </a:schemeClr>
            </a:gs>
            <a:gs pos="65000">
              <a:schemeClr val="accent3">
                <a:hueOff val="0"/>
                <a:satOff val="0"/>
                <a:lumOff val="-8628"/>
                <a:alphaOff val="0"/>
                <a:shade val="85000"/>
                <a:satMod val="155000"/>
              </a:schemeClr>
            </a:gs>
            <a:gs pos="100000">
              <a:schemeClr val="accent3">
                <a:hueOff val="0"/>
                <a:satOff val="0"/>
                <a:lumOff val="-8628"/>
                <a:alphaOff val="0"/>
                <a:shade val="95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prstMaterial="matte">
          <a:bevelT h="2222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Eksport danych karty informacyjnej i publikacja na stronach BIP</a:t>
          </a:r>
          <a:endParaRPr lang="pl-PL" sz="1800" kern="1200" dirty="0"/>
        </a:p>
      </dsp:txBody>
      <dsp:txXfrm>
        <a:off x="5143769" y="1304671"/>
        <a:ext cx="1834867" cy="144603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79C1FF-48D9-4216-B6BB-9AB6698F1515}">
      <dsp:nvSpPr>
        <dsp:cNvPr id="0" name=""/>
        <dsp:cNvSpPr/>
      </dsp:nvSpPr>
      <dsp:spPr>
        <a:xfrm>
          <a:off x="0" y="46145"/>
          <a:ext cx="7848872" cy="8608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0000"/>
                <a:satMod val="15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shade val="8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5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prstMaterial="matte">
          <a:bevelT h="2222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W ramach projektu budowy SIP ZMIGDP wypracowanych zostało szereg rozwiązań technicznych , które dzięki pełnej skalowalności, mogą być „z miejsca” wykorzystane do obsługi kolejnych jednostek gminnych w ramach regionalnej platformy GIS.</a:t>
          </a:r>
          <a:endParaRPr lang="pl-PL" sz="1600" kern="1200" dirty="0"/>
        </a:p>
      </dsp:txBody>
      <dsp:txXfrm>
        <a:off x="0" y="46145"/>
        <a:ext cx="7848872" cy="860820"/>
      </dsp:txXfrm>
    </dsp:sp>
    <dsp:sp modelId="{E5D62FDA-CFB7-4C95-83A2-CAB63DD757E0}">
      <dsp:nvSpPr>
        <dsp:cNvPr id="0" name=""/>
        <dsp:cNvSpPr/>
      </dsp:nvSpPr>
      <dsp:spPr>
        <a:xfrm>
          <a:off x="0" y="1091285"/>
          <a:ext cx="7848872" cy="35591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-12940"/>
                <a:alphaOff val="0"/>
                <a:shade val="40000"/>
                <a:satMod val="155000"/>
              </a:schemeClr>
            </a:gs>
            <a:gs pos="65000">
              <a:schemeClr val="accent4">
                <a:hueOff val="0"/>
                <a:satOff val="0"/>
                <a:lumOff val="-12940"/>
                <a:alphaOff val="0"/>
                <a:shade val="85000"/>
                <a:satMod val="155000"/>
              </a:schemeClr>
            </a:gs>
            <a:gs pos="100000">
              <a:schemeClr val="accent4">
                <a:hueOff val="0"/>
                <a:satOff val="0"/>
                <a:lumOff val="-12940"/>
                <a:alphaOff val="0"/>
                <a:shade val="95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prstMaterial="matte">
          <a:bevelT h="2222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u="sng" kern="1200" dirty="0" smtClean="0"/>
            <a:t>Na wspomniane zagadnienia techniczne składają się m.in. takie elementy jak:</a:t>
          </a:r>
          <a:endParaRPr lang="pl-PL" sz="1600" kern="1200" dirty="0"/>
        </a:p>
      </dsp:txBody>
      <dsp:txXfrm>
        <a:off x="0" y="1091285"/>
        <a:ext cx="7848872" cy="355913"/>
      </dsp:txXfrm>
    </dsp:sp>
    <dsp:sp modelId="{617FAA89-68B9-4D3D-BCD1-6771931D53F8}">
      <dsp:nvSpPr>
        <dsp:cNvPr id="0" name=""/>
        <dsp:cNvSpPr/>
      </dsp:nvSpPr>
      <dsp:spPr>
        <a:xfrm>
          <a:off x="0" y="1447199"/>
          <a:ext cx="7848872" cy="238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202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l-PL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400" kern="1200" dirty="0" smtClean="0"/>
            <a:t>wypracowany </a:t>
          </a:r>
          <a:r>
            <a:rPr lang="pl-PL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model danych </a:t>
          </a:r>
          <a:r>
            <a:rPr lang="pl-PL" sz="1400" kern="1200" dirty="0" smtClean="0"/>
            <a:t>dla obsługi opracowań planistycznych,</a:t>
          </a:r>
          <a:endParaRPr lang="pl-PL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l-PL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400" kern="1200" dirty="0" smtClean="0"/>
            <a:t>wypracowany </a:t>
          </a:r>
          <a:r>
            <a:rPr lang="pl-PL" sz="1400" b="1" kern="1200" dirty="0" smtClean="0"/>
            <a:t>standard techniczny i wytyczne</a:t>
          </a:r>
          <a:r>
            <a:rPr lang="pl-PL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pl-PL" sz="1400" kern="1200" dirty="0" smtClean="0"/>
            <a:t>w zakresie tworzenia projektów opracowań planistycznych zasilających bazę danych systemu, pozytywnie zaopiniowane przez Zachodniopomorski Urząd Wojewódzki,</a:t>
          </a:r>
          <a:endParaRPr lang="pl-PL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l-PL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400" kern="1200" dirty="0" smtClean="0"/>
            <a:t>opracowane modele przypadków użycia systemu, w odniesieniu do wsparcia procedury planistycznej,</a:t>
          </a:r>
          <a:endParaRPr lang="pl-PL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l-PL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400" kern="1200" dirty="0" smtClean="0"/>
            <a:t>wypracowane ergonomiczne założenia dla interfejsów użytkownika – zapewniające sprawną komunikację i obsługę systemu. </a:t>
          </a:r>
          <a:endParaRPr lang="pl-PL" sz="1400" kern="1200" dirty="0"/>
        </a:p>
      </dsp:txBody>
      <dsp:txXfrm>
        <a:off x="0" y="1447199"/>
        <a:ext cx="7848872" cy="238464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DA3D7A-80F8-448E-854E-B2684D20E7C6}">
      <dsp:nvSpPr>
        <dsp:cNvPr id="0" name=""/>
        <dsp:cNvSpPr/>
      </dsp:nvSpPr>
      <dsp:spPr>
        <a:xfrm>
          <a:off x="173931" y="429675"/>
          <a:ext cx="8357066" cy="6715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8912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Pełna skalowalność</a:t>
          </a:r>
          <a:r>
            <a:rPr lang="pl-PL" sz="1600" kern="1200" dirty="0" smtClean="0"/>
            <a:t> – pozwalająca na rozbudowę systemu, w zakresie liczby obsługiwanych gmin, poprzez możliwość włączania kolejnych jednostek samorządu terytorialnego.</a:t>
          </a:r>
          <a:endParaRPr lang="pl-PL" sz="1600" kern="1200" dirty="0"/>
        </a:p>
      </dsp:txBody>
      <dsp:txXfrm>
        <a:off x="173931" y="429675"/>
        <a:ext cx="8357066" cy="671568"/>
      </dsp:txXfrm>
    </dsp:sp>
    <dsp:sp modelId="{4863B77D-0794-4A1B-B65D-D805D823C733}">
      <dsp:nvSpPr>
        <dsp:cNvPr id="0" name=""/>
        <dsp:cNvSpPr/>
      </dsp:nvSpPr>
      <dsp:spPr>
        <a:xfrm>
          <a:off x="0" y="224881"/>
          <a:ext cx="1120374" cy="6875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8000" r="-88000"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843D40-8C09-48AC-8C05-E522D93A3243}">
      <dsp:nvSpPr>
        <dsp:cNvPr id="0" name=""/>
        <dsp:cNvSpPr/>
      </dsp:nvSpPr>
      <dsp:spPr>
        <a:xfrm>
          <a:off x="150197" y="1735669"/>
          <a:ext cx="8357066" cy="6482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8912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Modułowość</a:t>
          </a:r>
          <a:r>
            <a:rPr lang="pl-PL" sz="1600" kern="1200" dirty="0" smtClean="0"/>
            <a:t>– pozwalająca na kompleksową realizację zadań własnych gmin, </a:t>
          </a:r>
          <a:endParaRPr lang="pl-PL" sz="1600" kern="1200" dirty="0"/>
        </a:p>
      </dsp:txBody>
      <dsp:txXfrm>
        <a:off x="150197" y="1735669"/>
        <a:ext cx="8357066" cy="648221"/>
      </dsp:txXfrm>
    </dsp:sp>
    <dsp:sp modelId="{08E7DAFC-F46E-4F16-BED0-634D835FAEE5}">
      <dsp:nvSpPr>
        <dsp:cNvPr id="0" name=""/>
        <dsp:cNvSpPr/>
      </dsp:nvSpPr>
      <dsp:spPr>
        <a:xfrm>
          <a:off x="0" y="1360668"/>
          <a:ext cx="1116169" cy="756699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4000" b="-34000"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92B0FA-8A5F-4AC2-8F65-47D4A7FE2C09}">
      <dsp:nvSpPr>
        <dsp:cNvPr id="0" name=""/>
        <dsp:cNvSpPr/>
      </dsp:nvSpPr>
      <dsp:spPr>
        <a:xfrm>
          <a:off x="1349807" y="183101"/>
          <a:ext cx="2583647" cy="546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82019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effectLst/>
            </a:rPr>
            <a:t>Rozbudowa istniejącego Systemu</a:t>
          </a:r>
          <a:endParaRPr lang="pl-PL" sz="1600" b="1" kern="1200" dirty="0">
            <a:effectLst/>
          </a:endParaRPr>
        </a:p>
      </dsp:txBody>
      <dsp:txXfrm>
        <a:off x="1349807" y="183101"/>
        <a:ext cx="2583647" cy="546540"/>
      </dsp:txXfrm>
    </dsp:sp>
    <dsp:sp modelId="{E9FCEBF8-F18B-4F91-9718-CF6FCFFB17E2}">
      <dsp:nvSpPr>
        <dsp:cNvPr id="0" name=""/>
        <dsp:cNvSpPr/>
      </dsp:nvSpPr>
      <dsp:spPr>
        <a:xfrm>
          <a:off x="589715" y="692155"/>
          <a:ext cx="3320621" cy="25836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82019" rIns="462280" bIns="46228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5100" kern="1200" dirty="0"/>
        </a:p>
      </dsp:txBody>
      <dsp:txXfrm>
        <a:off x="589715" y="692155"/>
        <a:ext cx="3320621" cy="2583647"/>
      </dsp:txXfrm>
    </dsp:sp>
    <dsp:sp modelId="{7FE52DC0-43DA-41F5-BB80-AAD0DBD4EFD4}">
      <dsp:nvSpPr>
        <dsp:cNvPr id="0" name=""/>
        <dsp:cNvSpPr/>
      </dsp:nvSpPr>
      <dsp:spPr>
        <a:xfrm>
          <a:off x="43174" y="-29278"/>
          <a:ext cx="1093081" cy="109308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6000" r="-16000"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7822D8-73F6-4429-B713-A4A25BD25ADE}">
      <dsp:nvSpPr>
        <dsp:cNvPr id="0" name=""/>
        <dsp:cNvSpPr/>
      </dsp:nvSpPr>
      <dsp:spPr>
        <a:xfrm>
          <a:off x="5961119" y="72004"/>
          <a:ext cx="2715335" cy="546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82019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effectLst/>
            </a:rPr>
            <a:t>Transfer i  implementacja gotowych rozwiązań „</a:t>
          </a:r>
          <a:r>
            <a:rPr lang="pl-PL" sz="1400" b="1" kern="1200" dirty="0" err="1" smtClean="0">
              <a:effectLst/>
            </a:rPr>
            <a:t>Know</a:t>
          </a:r>
          <a:r>
            <a:rPr lang="pl-PL" sz="1400" b="1" kern="1200" dirty="0" smtClean="0">
              <a:effectLst/>
            </a:rPr>
            <a:t> How” </a:t>
          </a:r>
          <a:endParaRPr lang="pl-PL" sz="1400" b="1" kern="1200" dirty="0">
            <a:effectLst/>
          </a:endParaRPr>
        </a:p>
      </dsp:txBody>
      <dsp:txXfrm>
        <a:off x="5961119" y="72004"/>
        <a:ext cx="2715335" cy="546540"/>
      </dsp:txXfrm>
    </dsp:sp>
    <dsp:sp modelId="{5C433B59-70C6-46C1-BC01-74406646715D}">
      <dsp:nvSpPr>
        <dsp:cNvPr id="0" name=""/>
        <dsp:cNvSpPr/>
      </dsp:nvSpPr>
      <dsp:spPr>
        <a:xfrm>
          <a:off x="5312660" y="692155"/>
          <a:ext cx="3320621" cy="25836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A43E90-20E6-4FD1-90B9-7930BCD1A859}">
      <dsp:nvSpPr>
        <dsp:cNvPr id="0" name=""/>
        <dsp:cNvSpPr/>
      </dsp:nvSpPr>
      <dsp:spPr>
        <a:xfrm>
          <a:off x="4766119" y="-29278"/>
          <a:ext cx="1093081" cy="1093081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0" r="-10000"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C2680-C5B2-4E31-BE9F-1584B8075389}" type="datetimeFigureOut">
              <a:rPr lang="pl-PL" smtClean="0"/>
              <a:pPr/>
              <a:t>2014-05-07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ED957-4E5A-4B4C-9B1B-767C576CC90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1D96F-2876-40B3-9467-6F900B8EEA38}" type="datetimeFigureOut">
              <a:rPr lang="pl-PL" smtClean="0"/>
              <a:pPr/>
              <a:t>2014-05-07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4B5B6-83C2-44BC-84D6-6EE2D5F0FC9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98247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4169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Insert</a:t>
            </a:r>
            <a:r>
              <a:rPr lang="en-US" baseline="0" dirty="0" smtClean="0"/>
              <a:t> a picture of an animal and/or plant found in your country.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160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 wyniku doświadczeń przy Wrotach I.</a:t>
            </a:r>
            <a:r>
              <a:rPr lang="pl-PL" baseline="0" dirty="0" smtClean="0"/>
              <a:t> </a:t>
            </a:r>
            <a:r>
              <a:rPr lang="pl-PL" dirty="0" smtClean="0"/>
              <a:t>Pierwszy</a:t>
            </a:r>
            <a:r>
              <a:rPr lang="pl-PL" baseline="0" dirty="0" smtClean="0"/>
              <a:t> </a:t>
            </a:r>
            <a:r>
              <a:rPr lang="pl-PL" baseline="0" dirty="0" smtClean="0"/>
              <a:t>projekt informatyczny w Związku, w którym nie jesteśmy tylko biernym odbiorcą paczek produktów ale czynnym uczestnikiem i tworzącym narzędzia</a:t>
            </a:r>
            <a:r>
              <a:rPr lang="pl-PL" baseline="0" dirty="0" smtClean="0"/>
              <a:t>. Zaangażowany cały referat LOSI </a:t>
            </a:r>
            <a:r>
              <a:rPr lang="pl-PL" baseline="0" dirty="0" err="1" smtClean="0"/>
              <a:t>administartor</a:t>
            </a:r>
            <a:r>
              <a:rPr lang="pl-PL" baseline="0" dirty="0" smtClean="0"/>
              <a:t>, programista, dwóch specjalistów GIS, specjalista ds. organizacyjnych. Start </a:t>
            </a:r>
            <a:r>
              <a:rPr lang="pl-PL" dirty="0" smtClean="0"/>
              <a:t>12.11.2010</a:t>
            </a:r>
            <a:r>
              <a:rPr lang="pl-PL" baseline="0" dirty="0" smtClean="0"/>
              <a:t> – 08.2014 r.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9447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7390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Dostosowanie</a:t>
            </a:r>
            <a:r>
              <a:rPr lang="pl-PL" baseline="0" dirty="0" smtClean="0"/>
              <a:t> się do sytuacji w przypadku </a:t>
            </a:r>
            <a:r>
              <a:rPr lang="pl-PL" baseline="0" dirty="0" err="1" smtClean="0"/>
              <a:t>pkt</a:t>
            </a:r>
            <a:r>
              <a:rPr lang="pl-PL" baseline="0" dirty="0" smtClean="0"/>
              <a:t> adresowych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9632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3298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749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Geodetom</a:t>
            </a:r>
            <a:r>
              <a:rPr lang="pl-PL" baseline="0" dirty="0" smtClean="0"/>
              <a:t> </a:t>
            </a:r>
            <a:r>
              <a:rPr lang="pl-PL" baseline="0" smtClean="0"/>
              <a:t>Powiatowym Białogard, </a:t>
            </a:r>
            <a:r>
              <a:rPr lang="pl-PL" baseline="0" dirty="0" smtClean="0"/>
              <a:t>Koszalin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160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26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Insert</a:t>
            </a:r>
            <a:r>
              <a:rPr lang="en-US" baseline="0" dirty="0" smtClean="0"/>
              <a:t> a picture of one of the geographic features of your country.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0410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2014-05-07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2014-05-07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2014-05-07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63050" cy="6858000"/>
            <a:chOff x="0" y="0"/>
            <a:chExt cx="916305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2" y="4572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1292" y="0"/>
              <a:ext cx="9144000" cy="6858000"/>
            </a:xfrm>
            <a:prstGeom prst="rect">
              <a:avLst/>
            </a:prstGeom>
            <a:solidFill>
              <a:schemeClr val="accent2">
                <a:shade val="75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0"/>
              <a:ext cx="9144000" cy="2286000"/>
            </a:xfrm>
            <a:prstGeom prst="rect">
              <a:avLst/>
            </a:prstGeom>
            <a:gradFill flip="none" rotWithShape="1">
              <a:gsLst>
                <a:gs pos="33000">
                  <a:schemeClr val="accent3">
                    <a:alpha val="49000"/>
                  </a:schemeClr>
                </a:gs>
                <a:gs pos="100000">
                  <a:schemeClr val="bg1">
                    <a:alpha val="4300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92" y="1981200"/>
              <a:ext cx="9144000" cy="609600"/>
            </a:xfrm>
            <a:prstGeom prst="rect">
              <a:avLst/>
            </a:prstGeom>
            <a:solidFill>
              <a:schemeClr val="tx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66" y="2590800"/>
              <a:ext cx="9144000" cy="4572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050" y="0"/>
              <a:ext cx="9144000" cy="1981200"/>
            </a:xfrm>
            <a:prstGeom prst="rect">
              <a:avLst/>
            </a:prstGeom>
            <a:gradFill flip="none" rotWithShape="1">
              <a:gsLst>
                <a:gs pos="33000">
                  <a:schemeClr val="accent3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2625"/>
            <a:ext cx="7772400" cy="666750"/>
          </a:xfrm>
        </p:spPr>
        <p:txBody>
          <a:bodyPr/>
          <a:lstStyle>
            <a:lvl1pPr algn="ctr">
              <a:defRPr sz="360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67000"/>
            <a:ext cx="7772400" cy="3810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3593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>
                <a:solidFill>
                  <a:prstClr val="white"/>
                </a:solidFill>
              </a:rPr>
              <a:pPr/>
              <a:t>5/7/2014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1502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accent6">
            <a:shade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228600"/>
            <a:ext cx="9144000" cy="6400800"/>
            <a:chOff x="0" y="228600"/>
            <a:chExt cx="9144000" cy="64008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86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3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228600"/>
              <a:ext cx="9144000" cy="6199632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05200"/>
            <a:ext cx="7772400" cy="1362075"/>
          </a:xfrm>
        </p:spPr>
        <p:txBody>
          <a:bodyPr anchor="b" anchorCtr="0"/>
          <a:lstStyle>
            <a:lvl1pPr algn="l">
              <a:defRPr sz="3600" b="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876801"/>
            <a:ext cx="7772400" cy="1042987"/>
          </a:xfrm>
        </p:spPr>
        <p:txBody>
          <a:bodyPr anchor="t" anchorCtr="0"/>
          <a:lstStyle>
            <a:lvl1pPr marL="0" indent="0">
              <a:buNone/>
              <a:defRPr sz="1600">
                <a:solidFill>
                  <a:schemeClr val="accent6">
                    <a:shade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xmlns="" val="3884086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>
                <a:solidFill>
                  <a:prstClr val="white"/>
                </a:solidFill>
              </a:rPr>
              <a:pPr/>
              <a:t>5/7/2014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0973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>
                <a:solidFill>
                  <a:prstClr val="white"/>
                </a:solidFill>
              </a:rPr>
              <a:pPr/>
              <a:t>5/7/2014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0457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>
                <a:solidFill>
                  <a:prstClr val="white"/>
                </a:solidFill>
              </a:rPr>
              <a:pPr/>
              <a:t>5/7/2014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14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>
                <a:solidFill>
                  <a:prstClr val="white"/>
                </a:solidFill>
              </a:rPr>
              <a:pPr/>
              <a:t>5/7/2014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043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>
                <a:solidFill>
                  <a:prstClr val="white"/>
                </a:solidFill>
              </a:rPr>
              <a:pPr/>
              <a:t>5/7/2014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430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2014-05-07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>
                <a:solidFill>
                  <a:prstClr val="white"/>
                </a:solidFill>
              </a:rPr>
              <a:pPr/>
              <a:t>5/7/2014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012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63050" cy="6858000"/>
            <a:chOff x="0" y="0"/>
            <a:chExt cx="916305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2" y="4572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1292" y="0"/>
              <a:ext cx="9144000" cy="6858000"/>
            </a:xfrm>
            <a:prstGeom prst="rect">
              <a:avLst/>
            </a:prstGeom>
            <a:solidFill>
              <a:schemeClr val="accent2">
                <a:shade val="75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0"/>
              <a:ext cx="9144000" cy="2286000"/>
            </a:xfrm>
            <a:prstGeom prst="rect">
              <a:avLst/>
            </a:prstGeom>
            <a:gradFill flip="none" rotWithShape="1">
              <a:gsLst>
                <a:gs pos="33000">
                  <a:schemeClr val="accent3">
                    <a:alpha val="49000"/>
                  </a:schemeClr>
                </a:gs>
                <a:gs pos="100000">
                  <a:schemeClr val="bg1">
                    <a:alpha val="4300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92" y="1981200"/>
              <a:ext cx="9144000" cy="609600"/>
            </a:xfrm>
            <a:prstGeom prst="rect">
              <a:avLst/>
            </a:prstGeom>
            <a:solidFill>
              <a:schemeClr val="tx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66" y="2590800"/>
              <a:ext cx="9144000" cy="4572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050" y="0"/>
              <a:ext cx="9144000" cy="1981200"/>
            </a:xfrm>
            <a:prstGeom prst="rect">
              <a:avLst/>
            </a:prstGeom>
            <a:gradFill flip="none" rotWithShape="1">
              <a:gsLst>
                <a:gs pos="33000">
                  <a:schemeClr val="accent3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2625"/>
            <a:ext cx="7772400" cy="666750"/>
          </a:xfrm>
        </p:spPr>
        <p:txBody>
          <a:bodyPr/>
          <a:lstStyle>
            <a:lvl1pPr algn="ctr">
              <a:defRPr sz="360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67000"/>
            <a:ext cx="7772400" cy="3810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3764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>
                <a:solidFill>
                  <a:prstClr val="white"/>
                </a:solidFill>
              </a:rPr>
              <a:pPr/>
              <a:t>5/7/2014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2731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accent6">
            <a:shade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228600"/>
            <a:ext cx="9144000" cy="6400800"/>
            <a:chOff x="0" y="228600"/>
            <a:chExt cx="9144000" cy="64008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86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3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228600"/>
              <a:ext cx="9144000" cy="6199632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05200"/>
            <a:ext cx="7772400" cy="1362075"/>
          </a:xfrm>
        </p:spPr>
        <p:txBody>
          <a:bodyPr anchor="b" anchorCtr="0"/>
          <a:lstStyle>
            <a:lvl1pPr algn="l">
              <a:defRPr sz="3600" b="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876801"/>
            <a:ext cx="7772400" cy="1042987"/>
          </a:xfrm>
        </p:spPr>
        <p:txBody>
          <a:bodyPr anchor="t" anchorCtr="0"/>
          <a:lstStyle>
            <a:lvl1pPr marL="0" indent="0">
              <a:buNone/>
              <a:defRPr sz="1600">
                <a:solidFill>
                  <a:schemeClr val="accent6">
                    <a:shade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xmlns="" val="3957947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>
                <a:solidFill>
                  <a:prstClr val="white"/>
                </a:solidFill>
              </a:rPr>
              <a:pPr/>
              <a:t>5/7/2014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67277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>
                <a:solidFill>
                  <a:prstClr val="white"/>
                </a:solidFill>
              </a:rPr>
              <a:pPr/>
              <a:t>5/7/2014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66687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>
                <a:solidFill>
                  <a:prstClr val="white"/>
                </a:solidFill>
              </a:rPr>
              <a:pPr/>
              <a:t>5/7/2014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11180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>
                <a:solidFill>
                  <a:prstClr val="white"/>
                </a:solidFill>
              </a:rPr>
              <a:pPr/>
              <a:t>5/7/2014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1974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>
                <a:solidFill>
                  <a:prstClr val="white"/>
                </a:solidFill>
              </a:rPr>
              <a:pPr/>
              <a:t>5/7/2014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44536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>
                <a:solidFill>
                  <a:prstClr val="white"/>
                </a:solidFill>
              </a:rPr>
              <a:pPr/>
              <a:t>5/7/2014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7085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2014-05-07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63050" cy="6858000"/>
            <a:chOff x="0" y="0"/>
            <a:chExt cx="916305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2" y="4572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1292" y="0"/>
              <a:ext cx="9144000" cy="6858000"/>
            </a:xfrm>
            <a:prstGeom prst="rect">
              <a:avLst/>
            </a:prstGeom>
            <a:solidFill>
              <a:schemeClr val="accent2">
                <a:shade val="75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0"/>
              <a:ext cx="9144000" cy="2286000"/>
            </a:xfrm>
            <a:prstGeom prst="rect">
              <a:avLst/>
            </a:prstGeom>
            <a:gradFill flip="none" rotWithShape="1">
              <a:gsLst>
                <a:gs pos="33000">
                  <a:schemeClr val="accent3">
                    <a:alpha val="49000"/>
                  </a:schemeClr>
                </a:gs>
                <a:gs pos="100000">
                  <a:schemeClr val="bg1">
                    <a:alpha val="4300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92" y="1981200"/>
              <a:ext cx="9144000" cy="609600"/>
            </a:xfrm>
            <a:prstGeom prst="rect">
              <a:avLst/>
            </a:prstGeom>
            <a:solidFill>
              <a:schemeClr val="tx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66" y="2590800"/>
              <a:ext cx="9144000" cy="4572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050" y="0"/>
              <a:ext cx="9144000" cy="1981200"/>
            </a:xfrm>
            <a:prstGeom prst="rect">
              <a:avLst/>
            </a:prstGeom>
            <a:gradFill flip="none" rotWithShape="1">
              <a:gsLst>
                <a:gs pos="33000">
                  <a:schemeClr val="accent3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2625"/>
            <a:ext cx="7772400" cy="666750"/>
          </a:xfrm>
        </p:spPr>
        <p:txBody>
          <a:bodyPr/>
          <a:lstStyle>
            <a:lvl1pPr algn="ctr">
              <a:defRPr sz="360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67000"/>
            <a:ext cx="7772400" cy="3810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29937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>
                <a:solidFill>
                  <a:prstClr val="white"/>
                </a:solidFill>
              </a:rPr>
              <a:pPr/>
              <a:t>5/7/2014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6653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accent6">
            <a:shade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228600"/>
            <a:ext cx="9144000" cy="6400800"/>
            <a:chOff x="0" y="228600"/>
            <a:chExt cx="9144000" cy="64008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86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3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228600"/>
              <a:ext cx="9144000" cy="6199632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05200"/>
            <a:ext cx="7772400" cy="1362075"/>
          </a:xfrm>
        </p:spPr>
        <p:txBody>
          <a:bodyPr anchor="b" anchorCtr="0"/>
          <a:lstStyle>
            <a:lvl1pPr algn="l">
              <a:defRPr sz="3600" b="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876801"/>
            <a:ext cx="7772400" cy="1042987"/>
          </a:xfrm>
        </p:spPr>
        <p:txBody>
          <a:bodyPr anchor="t" anchorCtr="0"/>
          <a:lstStyle>
            <a:lvl1pPr marL="0" indent="0">
              <a:buNone/>
              <a:defRPr sz="1600">
                <a:solidFill>
                  <a:schemeClr val="accent6">
                    <a:shade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xmlns="" val="42585567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>
                <a:solidFill>
                  <a:prstClr val="white"/>
                </a:solidFill>
              </a:rPr>
              <a:pPr/>
              <a:t>5/7/2014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96445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>
                <a:solidFill>
                  <a:prstClr val="white"/>
                </a:solidFill>
              </a:rPr>
              <a:pPr/>
              <a:t>5/7/2014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8313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>
                <a:solidFill>
                  <a:prstClr val="white"/>
                </a:solidFill>
              </a:rPr>
              <a:pPr/>
              <a:t>5/7/2014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3172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>
                <a:solidFill>
                  <a:prstClr val="white"/>
                </a:solidFill>
              </a:rPr>
              <a:pPr/>
              <a:t>5/7/2014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16734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>
                <a:solidFill>
                  <a:prstClr val="white"/>
                </a:solidFill>
              </a:rPr>
              <a:pPr/>
              <a:t>5/7/2014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90448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>
                <a:solidFill>
                  <a:prstClr val="white"/>
                </a:solidFill>
              </a:rPr>
              <a:pPr/>
              <a:t>5/7/2014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6489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2014-05-07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2014-05-07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2014-05-07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2014-05-07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2014-05-07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2014-05-07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pPr/>
              <a:t>2014-05-07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3" name="Rectangle 12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2286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1371601"/>
              <a:ext cx="9144000" cy="5057775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1143000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4476"/>
            <a:ext cx="8229600" cy="461168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2B01318-6ABD-4BDD-BBB0-D5B124F36B42}" type="datetimeFigureOut">
              <a:rPr lang="en-US" smtClean="0">
                <a:solidFill>
                  <a:prstClr val="white"/>
                </a:solidFill>
              </a:rPr>
              <a:pPr/>
              <a:t>5/7/2014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92636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2D56ECA-4C16-4208-B374-27591EF545A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9734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rtl="0" eaLnBrk="1" latinLnBrk="0" hangingPunct="1">
        <a:spcBef>
          <a:spcPct val="0"/>
        </a:spcBef>
        <a:buNone/>
        <a:defRPr sz="3600" kern="1200" cap="all" baseline="0">
          <a:solidFill>
            <a:schemeClr val="bg1"/>
          </a:solidFill>
          <a:effectLst>
            <a:outerShdw blurRad="254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3" name="Rectangle 12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2286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1371601"/>
              <a:ext cx="9144000" cy="5057775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1143000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4476"/>
            <a:ext cx="8229600" cy="461168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2B01318-6ABD-4BDD-BBB0-D5B124F36B42}" type="datetimeFigureOut">
              <a:rPr lang="en-US" smtClean="0">
                <a:solidFill>
                  <a:prstClr val="white"/>
                </a:solidFill>
              </a:rPr>
              <a:pPr/>
              <a:t>5/7/2014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92636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2D56ECA-4C16-4208-B374-27591EF545A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860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l" rtl="0" eaLnBrk="1" latinLnBrk="0" hangingPunct="1">
        <a:spcBef>
          <a:spcPct val="0"/>
        </a:spcBef>
        <a:buNone/>
        <a:defRPr sz="3600" kern="1200" cap="all" baseline="0">
          <a:solidFill>
            <a:schemeClr val="bg1"/>
          </a:solidFill>
          <a:effectLst>
            <a:outerShdw blurRad="254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3" name="Rectangle 12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2286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1371601"/>
              <a:ext cx="9144000" cy="5057775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1143000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4476"/>
            <a:ext cx="8229600" cy="461168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2B01318-6ABD-4BDD-BBB0-D5B124F36B42}" type="datetimeFigureOut">
              <a:rPr lang="en-US" smtClean="0">
                <a:solidFill>
                  <a:prstClr val="white"/>
                </a:solidFill>
              </a:rPr>
              <a:pPr/>
              <a:t>5/7/2014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92636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2D56ECA-4C16-4208-B374-27591EF545A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565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</p:sldLayoutIdLst>
  <p:txStyles>
    <p:titleStyle>
      <a:lvl1pPr algn="l" rtl="0" eaLnBrk="1" latinLnBrk="0" hangingPunct="1">
        <a:spcBef>
          <a:spcPct val="0"/>
        </a:spcBef>
        <a:buNone/>
        <a:defRPr sz="3600" kern="1200" cap="all" baseline="0">
          <a:solidFill>
            <a:schemeClr val="bg1"/>
          </a:solidFill>
          <a:effectLst>
            <a:outerShdw blurRad="254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2694" y="5525418"/>
            <a:ext cx="6998611" cy="1333989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555776" y="501317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 smtClean="0">
                <a:solidFill>
                  <a:prstClr val="black"/>
                </a:solidFill>
              </a:rPr>
              <a:t>www.gis.parseta.pl</a:t>
            </a:r>
            <a:endParaRPr lang="pl-PL" sz="1400" dirty="0" smtClean="0">
              <a:solidFill>
                <a:prstClr val="black"/>
              </a:solidFill>
            </a:endParaRPr>
          </a:p>
          <a:p>
            <a:pPr algn="ctr"/>
            <a:endParaRPr lang="pl-PL" sz="1400" dirty="0">
              <a:solidFill>
                <a:prstClr val="black"/>
              </a:solidFill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611560" y="3212976"/>
            <a:ext cx="7772400" cy="381000"/>
          </a:xfrm>
        </p:spPr>
        <p:txBody>
          <a:bodyPr/>
          <a:lstStyle/>
          <a:p>
            <a:r>
              <a:rPr lang="pl-PL" dirty="0" smtClean="0"/>
              <a:t>Dzień otwarty 07.05.2014</a:t>
            </a:r>
            <a:endParaRPr lang="pl-PL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2006377"/>
            <a:ext cx="7772400" cy="846559"/>
          </a:xfrm>
        </p:spPr>
        <p:txBody>
          <a:bodyPr>
            <a:normAutofit/>
          </a:bodyPr>
          <a:lstStyle/>
          <a:p>
            <a:pPr lvl="0"/>
            <a:r>
              <a:rPr lang="pl-PL" sz="2400" dirty="0" smtClean="0"/>
              <a:t>„Wrota Parsęty II” – usługi społeczeństwa informacyjnego na terenie Dorzecza Parsęty</a:t>
            </a:r>
            <a:r>
              <a:rPr lang="pl-PL" sz="2400" dirty="0" smtClean="0"/>
              <a:t>,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xmlns="" val="16998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360040"/>
          </a:xfrm>
        </p:spPr>
        <p:txBody>
          <a:bodyPr vert="horz" rtlCol="0" anchor="b" anchorCtr="0">
            <a:normAutofit fontScale="90000"/>
          </a:bodyPr>
          <a:lstStyle/>
          <a:p>
            <a:pPr algn="ctr"/>
            <a:r>
              <a:rPr lang="pl-PL" sz="1800" dirty="0"/>
              <a:t>SIP </a:t>
            </a:r>
            <a:r>
              <a:rPr lang="pl-PL" sz="1800" dirty="0" smtClean="0"/>
              <a:t>Związku miast i gmin dorzecza Parsęty -  </a:t>
            </a:r>
            <a:r>
              <a:rPr lang="pl-PL" sz="1800" dirty="0"/>
              <a:t>pilotaż dla województwa zachodniopomorskiego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297" y="4413451"/>
            <a:ext cx="1656184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  <a:softEdge rad="3175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pole tekstowe 5"/>
          <p:cNvSpPr txBox="1"/>
          <p:nvPr/>
        </p:nvSpPr>
        <p:spPr>
          <a:xfrm>
            <a:off x="539552" y="1628800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/>
              <a:t>Charakterystyka zrealizowanego projektu i zasięg przestrzenny pozwalają potraktować System Informacji Przestrzennej ZMIGDP, jako pilotażowe rozwiązanie w zakresie budowy </a:t>
            </a:r>
            <a:r>
              <a:rPr lang="pl-PL" sz="1600" b="1" dirty="0"/>
              <a:t>ponadlokalnego węzła infrastruktury informacji przestrzennej</a:t>
            </a:r>
            <a:r>
              <a:rPr lang="pl-PL" sz="1600" dirty="0"/>
              <a:t>, dla gmin województwa zachodniopomorskiego.</a:t>
            </a:r>
          </a:p>
          <a:p>
            <a:pPr algn="just"/>
            <a:endParaRPr lang="pl-PL" sz="1600" dirty="0" smtClean="0"/>
          </a:p>
          <a:p>
            <a:pPr algn="just"/>
            <a:endParaRPr lang="pl-PL" sz="1600" dirty="0" smtClean="0"/>
          </a:p>
          <a:p>
            <a:pPr algn="just"/>
            <a:r>
              <a:rPr lang="pl-PL" sz="1600" dirty="0" smtClean="0"/>
              <a:t>Specyfika </a:t>
            </a:r>
            <a:r>
              <a:rPr lang="pl-PL" sz="1600" dirty="0"/>
              <a:t>Systemu obsługującego jednocześnie </a:t>
            </a:r>
            <a:r>
              <a:rPr lang="pl-PL" sz="1600" b="1" dirty="0"/>
              <a:t>15 jednostek samorządu terytorialnego</a:t>
            </a:r>
            <a:r>
              <a:rPr lang="pl-PL" sz="1600" dirty="0"/>
              <a:t> i założenie </a:t>
            </a:r>
            <a:r>
              <a:rPr lang="pl-PL" sz="1600" b="1" dirty="0"/>
              <a:t>pełnej </a:t>
            </a:r>
            <a:r>
              <a:rPr lang="pl-PL" sz="1600" b="1" dirty="0" smtClean="0"/>
              <a:t>skalowalności</a:t>
            </a:r>
            <a:r>
              <a:rPr lang="pl-PL" sz="1600" dirty="0" smtClean="0"/>
              <a:t>, </a:t>
            </a:r>
            <a:r>
              <a:rPr lang="pl-PL" sz="1600" dirty="0"/>
              <a:t>odnoszące się do wypracowanych </a:t>
            </a:r>
            <a:r>
              <a:rPr lang="pl-PL" sz="1600" dirty="0" smtClean="0"/>
              <a:t>rozwiązań, </a:t>
            </a:r>
            <a:r>
              <a:rPr lang="pl-PL" sz="1600" dirty="0"/>
              <a:t>zarówno  funkcjonalnych jak i  organizacyjnych, stanowią podstawę </a:t>
            </a:r>
            <a:r>
              <a:rPr lang="pl-PL" sz="1600" dirty="0" smtClean="0"/>
              <a:t>dla ich </a:t>
            </a:r>
            <a:r>
              <a:rPr lang="pl-PL" sz="1600" dirty="0"/>
              <a:t>wykorzystania </a:t>
            </a:r>
            <a:r>
              <a:rPr lang="pl-PL" sz="1600" dirty="0" smtClean="0"/>
              <a:t>w kontekście utworzenia regionalnej węzła  </a:t>
            </a:r>
            <a:r>
              <a:rPr lang="pl-PL" sz="1600" dirty="0"/>
              <a:t>GIS.</a:t>
            </a:r>
          </a:p>
        </p:txBody>
      </p:sp>
    </p:spTree>
    <p:extLst>
      <p:ext uri="{BB962C8B-B14F-4D97-AF65-F5344CB8AC3E}">
        <p14:creationId xmlns:p14="http://schemas.microsoft.com/office/powerpoint/2010/main" xmlns="" val="59175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389285"/>
          </a:xfrm>
        </p:spPr>
        <p:txBody>
          <a:bodyPr vert="horz" rtlCol="0" anchor="b" anchorCtr="0">
            <a:normAutofit/>
          </a:bodyPr>
          <a:lstStyle/>
          <a:p>
            <a:pPr algn="ctr"/>
            <a:r>
              <a:rPr lang="pl-PL" sz="1800" dirty="0" smtClean="0"/>
              <a:t>Charakterystyka wytworzonych rozwiązań SIP</a:t>
            </a:r>
            <a:endParaRPr lang="pl-PL" sz="1800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395536" y="1503442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prstClr val="black"/>
                </a:solidFill>
              </a:rPr>
              <a:t>D</a:t>
            </a:r>
            <a:r>
              <a:rPr lang="pl-PL" sz="1600" dirty="0" smtClean="0">
                <a:solidFill>
                  <a:prstClr val="black"/>
                </a:solidFill>
              </a:rPr>
              <a:t>zięki przyjętym na etapie tworzenia założeniom, zastosowane w systemie  rozwiązania charakteryzuje:</a:t>
            </a:r>
            <a:endParaRPr lang="pl-PL" sz="1600" dirty="0">
              <a:solidFill>
                <a:prstClr val="black"/>
              </a:solidFill>
            </a:endParaRPr>
          </a:p>
        </p:txBody>
      </p:sp>
      <p:graphicFrame>
        <p:nvGraphicFramePr>
          <p:cNvPr id="23" name="Symbol zastępczy zawartości 2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472692930"/>
              </p:ext>
            </p:extLst>
          </p:nvPr>
        </p:nvGraphicFramePr>
        <p:xfrm>
          <a:off x="179512" y="2132856"/>
          <a:ext cx="8713787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67397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63451"/>
            <a:ext cx="8229600" cy="533301"/>
          </a:xfrm>
        </p:spPr>
        <p:txBody>
          <a:bodyPr>
            <a:noAutofit/>
          </a:bodyPr>
          <a:lstStyle/>
          <a:p>
            <a:pPr algn="ctr"/>
            <a:r>
              <a:rPr lang="pl-PL" sz="1800" dirty="0"/>
              <a:t>Koncepcja </a:t>
            </a:r>
            <a:r>
              <a:rPr lang="pl-PL" sz="1800" dirty="0" smtClean="0"/>
              <a:t>utworzenia regionalnego węzła infrastruktury informacji przestrzennej – warianty  wykorzystania gotowych rozwiązań </a:t>
            </a:r>
            <a:r>
              <a:rPr lang="pl-PL" sz="1800" dirty="0" err="1" smtClean="0"/>
              <a:t>Sip</a:t>
            </a:r>
            <a:r>
              <a:rPr lang="pl-PL" sz="1800" dirty="0" smtClean="0"/>
              <a:t> ZMIGDP</a:t>
            </a:r>
            <a:endParaRPr lang="pl-PL" sz="18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51520" y="162880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Utworzenie regionalnego węzła IIP w oparciu o rozwiązania SIP Związku Miast i Gmin Dorzecza Parsęty może zostać zrealizowane w jednym z wariantów:</a:t>
            </a:r>
          </a:p>
          <a:p>
            <a:endParaRPr lang="pl-PL" dirty="0"/>
          </a:p>
          <a:p>
            <a:endParaRPr lang="pl-PL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436029989"/>
              </p:ext>
            </p:extLst>
          </p:nvPr>
        </p:nvGraphicFramePr>
        <p:xfrm>
          <a:off x="125760" y="2724602"/>
          <a:ext cx="8676456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043608" y="3789040"/>
            <a:ext cx="28083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/>
              <a:t>Pełna skalowalność zastosowanych rozwiązań pozwala rozszerzyć istniejący System o obsługę kolejnych gmin Województwa Zachodniopomorskiego ,w oparciu o wykorzystywane środowisko ESRI</a:t>
            </a:r>
            <a:endParaRPr lang="pl-PL" sz="1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6012160" y="3790553"/>
            <a:ext cx="23042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/>
              <a:t>Zastosowanie wypracowanych rozwiązań technicznych (</a:t>
            </a:r>
            <a:r>
              <a:rPr lang="pl-PL" sz="1200" b="1" i="1" dirty="0" err="1" smtClean="0"/>
              <a:t>Know</a:t>
            </a:r>
            <a:r>
              <a:rPr lang="pl-PL" sz="1200" b="1" i="1" dirty="0" smtClean="0"/>
              <a:t> How</a:t>
            </a:r>
            <a:r>
              <a:rPr lang="pl-PL" sz="1400" dirty="0" smtClean="0"/>
              <a:t>) i organizacyjnych poprzez osadzenie ich na dowolnym środowisku np.              moduł SDI</a:t>
            </a:r>
          </a:p>
        </p:txBody>
      </p:sp>
    </p:spTree>
    <p:extLst>
      <p:ext uri="{BB962C8B-B14F-4D97-AF65-F5344CB8AC3E}">
        <p14:creationId xmlns:p14="http://schemas.microsoft.com/office/powerpoint/2010/main" xmlns="" val="279712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</a:t>
            </a: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578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229600" cy="82133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pl-PL" sz="1600" dirty="0" err="1" smtClean="0"/>
              <a:t>Sip</a:t>
            </a:r>
            <a:r>
              <a:rPr lang="pl-PL" sz="1600" dirty="0" smtClean="0"/>
              <a:t> Związku miast i gmin dorzecza Parsęty – CHARAKTERYSTYKA SYSTEMU</a:t>
            </a:r>
            <a:endParaRPr lang="pl-PL" sz="16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482058431"/>
              </p:ext>
            </p:extLst>
          </p:nvPr>
        </p:nvGraphicFramePr>
        <p:xfrm>
          <a:off x="827584" y="548680"/>
          <a:ext cx="7992888" cy="2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Symbol zastępczy zawartości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413229625"/>
              </p:ext>
            </p:extLst>
          </p:nvPr>
        </p:nvGraphicFramePr>
        <p:xfrm>
          <a:off x="323528" y="2852936"/>
          <a:ext cx="8579296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10300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827584" y="390843"/>
            <a:ext cx="8229600" cy="877917"/>
          </a:xfrm>
        </p:spPr>
        <p:txBody>
          <a:bodyPr>
            <a:noAutofit/>
          </a:bodyPr>
          <a:lstStyle/>
          <a:p>
            <a:pPr algn="ctr"/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1800" dirty="0" smtClean="0"/>
              <a:t>Realizacja zadań w zakresie gospodarki przestrzennej – moduł planowanie przestrzenne dla administracji i decyzje architektoniczne</a:t>
            </a:r>
            <a:endParaRPr lang="pl-PL" sz="1800" dirty="0"/>
          </a:p>
        </p:txBody>
      </p:sp>
      <p:sp>
        <p:nvSpPr>
          <p:cNvPr id="6" name="Elipsa 5"/>
          <p:cNvSpPr/>
          <p:nvPr/>
        </p:nvSpPr>
        <p:spPr>
          <a:xfrm>
            <a:off x="177065" y="340753"/>
            <a:ext cx="704539" cy="650440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pole tekstowe 6"/>
          <p:cNvSpPr txBox="1"/>
          <p:nvPr/>
        </p:nvSpPr>
        <p:spPr>
          <a:xfrm>
            <a:off x="323528" y="1628800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 smtClean="0"/>
              <a:t>Sprowadzenie rejestrów do postaci przestrzennej bazy danych, pozwala na implementację szeregu narzędzi </a:t>
            </a:r>
            <a:r>
              <a:rPr lang="pl-PL" sz="1600" dirty="0" err="1" smtClean="0"/>
              <a:t>geoinformatycznych</a:t>
            </a:r>
            <a:r>
              <a:rPr lang="pl-PL" sz="1600" dirty="0" smtClean="0"/>
              <a:t> podnoszących </a:t>
            </a:r>
            <a:r>
              <a:rPr lang="pl-PL" sz="1600" b="1" dirty="0" smtClean="0"/>
              <a:t>efektywność</a:t>
            </a:r>
            <a:r>
              <a:rPr lang="pl-PL" sz="1600" dirty="0"/>
              <a:t> </a:t>
            </a:r>
            <a:r>
              <a:rPr lang="pl-PL" sz="1600" dirty="0" smtClean="0"/>
              <a:t>i </a:t>
            </a:r>
            <a:r>
              <a:rPr lang="pl-PL" sz="1600" b="1" dirty="0" smtClean="0"/>
              <a:t>jakość</a:t>
            </a:r>
            <a:r>
              <a:rPr lang="pl-PL" sz="1600" dirty="0" smtClean="0"/>
              <a:t> pracy referatów administracyjnych.</a:t>
            </a:r>
          </a:p>
          <a:p>
            <a:pPr algn="just"/>
            <a:endParaRPr lang="pl-PL" sz="1600" dirty="0"/>
          </a:p>
          <a:p>
            <a:pPr algn="just"/>
            <a:r>
              <a:rPr lang="pl-PL" sz="1600" dirty="0" smtClean="0"/>
              <a:t>W ramach poszczególnych modułów, funkcjonalności systemu umożliwiają:</a:t>
            </a:r>
          </a:p>
          <a:p>
            <a:pPr algn="just"/>
            <a:endParaRPr lang="pl-PL" sz="1600" dirty="0"/>
          </a:p>
          <a:p>
            <a:pPr algn="just"/>
            <a:endParaRPr lang="pl-PL" sz="1600" dirty="0" smtClean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32383570"/>
              </p:ext>
            </p:extLst>
          </p:nvPr>
        </p:nvGraphicFramePr>
        <p:xfrm>
          <a:off x="467544" y="2924944"/>
          <a:ext cx="8219256" cy="3133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27770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537691"/>
          </a:xfrm>
        </p:spPr>
        <p:txBody>
          <a:bodyPr>
            <a:normAutofit/>
          </a:bodyPr>
          <a:lstStyle/>
          <a:p>
            <a:pPr algn="ctr"/>
            <a:r>
              <a:rPr lang="pl-PL" sz="2000" dirty="0" smtClean="0"/>
              <a:t>Pozostałe moduły SIP</a:t>
            </a:r>
            <a:endParaRPr lang="pl-PL" sz="2000" dirty="0"/>
          </a:p>
        </p:txBody>
      </p:sp>
      <p:sp>
        <p:nvSpPr>
          <p:cNvPr id="11" name="Elipsa 10"/>
          <p:cNvSpPr/>
          <p:nvPr/>
        </p:nvSpPr>
        <p:spPr>
          <a:xfrm>
            <a:off x="8172400" y="1916832"/>
            <a:ext cx="796950" cy="796950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3000" r="-13000"/>
            </a:stretch>
          </a:blip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pole tekstowe 12"/>
          <p:cNvSpPr txBox="1"/>
          <p:nvPr/>
        </p:nvSpPr>
        <p:spPr>
          <a:xfrm>
            <a:off x="539552" y="1988840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 smtClean="0"/>
              <a:t>Funkcjonalności modułu oferują pełne wsparcie w zakresie prowadzenia ewidencji numeracji porządkowej nieruchomości zgodnie z Rozporządzeniem Ministra Administracji i Cyfryzacji w sprawie EMUIA.</a:t>
            </a:r>
            <a:endParaRPr lang="pl-PL" sz="1600" dirty="0"/>
          </a:p>
        </p:txBody>
      </p:sp>
      <p:sp>
        <p:nvSpPr>
          <p:cNvPr id="7" name="Prostokąt 6"/>
          <p:cNvSpPr/>
          <p:nvPr/>
        </p:nvSpPr>
        <p:spPr>
          <a:xfrm>
            <a:off x="467544" y="1484784"/>
            <a:ext cx="640871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 smtClean="0"/>
              <a:t>Moduł prowadzenia ewidencji miejscowości ulic i adresów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539552" y="3068960"/>
            <a:ext cx="633670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 smtClean="0"/>
              <a:t>Moduł </a:t>
            </a:r>
            <a:r>
              <a:rPr lang="pl-PL" dirty="0" smtClean="0"/>
              <a:t>środowisko </a:t>
            </a:r>
            <a:r>
              <a:rPr lang="pl-PL" dirty="0" smtClean="0"/>
              <a:t>– kompleksowa </a:t>
            </a:r>
            <a:r>
              <a:rPr lang="pl-PL" dirty="0" smtClean="0"/>
              <a:t>informacja </a:t>
            </a:r>
            <a:r>
              <a:rPr lang="pl-PL" dirty="0" smtClean="0"/>
              <a:t>o środowisku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611560" y="3573016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/>
              <a:t>Moduł wspiera pracę referatów administracyjnych w zakresie zadań własnych gminy dotyczących </a:t>
            </a:r>
            <a:r>
              <a:rPr lang="pl-PL" sz="1600" dirty="0" smtClean="0"/>
              <a:t>ochrony</a:t>
            </a:r>
            <a:r>
              <a:rPr lang="pl-PL" dirty="0" smtClean="0"/>
              <a:t> środowiska.</a:t>
            </a:r>
            <a:endParaRPr lang="pl-PL" dirty="0"/>
          </a:p>
        </p:txBody>
      </p:sp>
      <p:sp>
        <p:nvSpPr>
          <p:cNvPr id="10" name="Elipsa 9"/>
          <p:cNvSpPr/>
          <p:nvPr/>
        </p:nvSpPr>
        <p:spPr>
          <a:xfrm>
            <a:off x="8244408" y="3501008"/>
            <a:ext cx="724942" cy="724942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3000" r="-3000"/>
            </a:stretch>
          </a:blip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Prostokąt 14"/>
          <p:cNvSpPr/>
          <p:nvPr/>
        </p:nvSpPr>
        <p:spPr>
          <a:xfrm>
            <a:off x="539552" y="4437112"/>
            <a:ext cx="633670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 smtClean="0"/>
              <a:t>Moduł </a:t>
            </a:r>
            <a:r>
              <a:rPr lang="pl-PL" dirty="0" smtClean="0"/>
              <a:t>konsultacji </a:t>
            </a:r>
            <a:r>
              <a:rPr lang="pl-PL" dirty="0" smtClean="0"/>
              <a:t>społecznych</a:t>
            </a:r>
            <a:endParaRPr lang="pl-PL" dirty="0"/>
          </a:p>
        </p:txBody>
      </p:sp>
      <p:sp>
        <p:nvSpPr>
          <p:cNvPr id="16" name="Elipsa 15"/>
          <p:cNvSpPr/>
          <p:nvPr/>
        </p:nvSpPr>
        <p:spPr>
          <a:xfrm>
            <a:off x="8172400" y="4941168"/>
            <a:ext cx="792088" cy="820705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Prostokąt 16"/>
          <p:cNvSpPr/>
          <p:nvPr/>
        </p:nvSpPr>
        <p:spPr>
          <a:xfrm>
            <a:off x="611560" y="5013176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l-PL" dirty="0" smtClean="0"/>
              <a:t>Moduł konsultacji społecznych nie ogranicza się do zgłaszania prostych uwag, lecz pozwala na czynny udział, w toczących się postępowaniach administracyjnych,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72913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69739"/>
          </a:xfrm>
        </p:spPr>
        <p:txBody>
          <a:bodyPr>
            <a:normAutofit/>
          </a:bodyPr>
          <a:lstStyle/>
          <a:p>
            <a:pPr lvl="0" algn="ctr"/>
            <a:r>
              <a:rPr lang="pl-PL" sz="2000" dirty="0"/>
              <a:t>Moduł Środowisko – </a:t>
            </a:r>
            <a:r>
              <a:rPr lang="pl-PL" sz="2000" dirty="0" smtClean="0"/>
              <a:t>udostępnianie informacji o </a:t>
            </a:r>
            <a:r>
              <a:rPr lang="pl-PL" sz="2000" dirty="0" smtClean="0"/>
              <a:t>środowisku i </a:t>
            </a:r>
            <a:r>
              <a:rPr lang="pl-PL" sz="2000" dirty="0" smtClean="0"/>
              <a:t>jego </a:t>
            </a:r>
            <a:r>
              <a:rPr lang="pl-PL" sz="2000" dirty="0" smtClean="0"/>
              <a:t>ochronie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395536" y="1412776"/>
            <a:ext cx="8496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dirty="0" smtClean="0"/>
              <a:t>Obecnie w końcowej fazie znajdują się prace nad zintegrowaniem funkcjonalności modułu ochrony środowiska z rejestrem publikowanych kart informacyjnych dla decyzji i pozwoleń środowiskowych, dostępnym na stronach biuletynu informacji publicznej gmin uczestniczących w projekcie.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452570137"/>
              </p:ext>
            </p:extLst>
          </p:nvPr>
        </p:nvGraphicFramePr>
        <p:xfrm>
          <a:off x="1403648" y="1988840"/>
          <a:ext cx="6984776" cy="4055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lipsa 6"/>
          <p:cNvSpPr/>
          <p:nvPr/>
        </p:nvSpPr>
        <p:spPr>
          <a:xfrm>
            <a:off x="8167538" y="5589240"/>
            <a:ext cx="724942" cy="724942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3000" r="-3000"/>
            </a:stretch>
          </a:blip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258280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537691"/>
          </a:xfrm>
        </p:spPr>
        <p:txBody>
          <a:bodyPr>
            <a:normAutofit/>
          </a:bodyPr>
          <a:lstStyle/>
          <a:p>
            <a:pPr algn="ctr"/>
            <a:r>
              <a:rPr lang="pl-PL" sz="2000" dirty="0" smtClean="0"/>
              <a:t>Pozostałe moduły </a:t>
            </a:r>
            <a:r>
              <a:rPr lang="pl-PL" sz="2000" dirty="0" smtClean="0"/>
              <a:t>SIP</a:t>
            </a:r>
            <a:endParaRPr lang="pl-PL" sz="20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539552" y="206084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/>
              <a:t>Moduł </a:t>
            </a:r>
            <a:r>
              <a:rPr lang="pl-PL" sz="1600" dirty="0" smtClean="0"/>
              <a:t>ewidencji </a:t>
            </a:r>
            <a:r>
              <a:rPr lang="pl-PL" sz="1600" dirty="0"/>
              <a:t>z</a:t>
            </a:r>
            <a:r>
              <a:rPr lang="pl-PL" sz="1600" dirty="0" smtClean="0"/>
              <a:t>abytków </a:t>
            </a:r>
            <a:r>
              <a:rPr lang="pl-PL" sz="1600" dirty="0"/>
              <a:t>pozwala na realizację podstawowego obowiązku </a:t>
            </a:r>
            <a:r>
              <a:rPr lang="pl-PL" sz="1600" dirty="0" smtClean="0"/>
              <a:t>gmin w </a:t>
            </a:r>
            <a:r>
              <a:rPr lang="pl-PL" sz="1600" dirty="0"/>
              <a:t>zakresie ochrony nad zabytkami jakim jest prowadzenie gminnej ewidencji zabytków.</a:t>
            </a:r>
          </a:p>
        </p:txBody>
      </p:sp>
      <p:sp>
        <p:nvSpPr>
          <p:cNvPr id="7" name="Elipsa 6"/>
          <p:cNvSpPr/>
          <p:nvPr/>
        </p:nvSpPr>
        <p:spPr>
          <a:xfrm>
            <a:off x="8388424" y="2088232"/>
            <a:ext cx="692696" cy="692696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39000" r="-39000"/>
            </a:stretch>
          </a:blip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5"/>
          <p:cNvSpPr/>
          <p:nvPr/>
        </p:nvSpPr>
        <p:spPr>
          <a:xfrm>
            <a:off x="611560" y="1484784"/>
            <a:ext cx="633670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 smtClean="0"/>
              <a:t>Moduł prowadzenia gminnej ewidencji zabytków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611560" y="2780928"/>
            <a:ext cx="633670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 smtClean="0"/>
              <a:t>Moduł ewidencji dróg i obiektów mostowych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611560" y="3284984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/>
              <a:t>Moduł </a:t>
            </a:r>
            <a:r>
              <a:rPr lang="pl-PL" dirty="0" smtClean="0"/>
              <a:t>ewidencji dróg i obiektów </a:t>
            </a:r>
            <a:r>
              <a:rPr lang="pl-PL" dirty="0" smtClean="0"/>
              <a:t>m</a:t>
            </a:r>
            <a:r>
              <a:rPr lang="pl-PL" dirty="0" smtClean="0"/>
              <a:t>ostowych </a:t>
            </a:r>
            <a:r>
              <a:rPr lang="pl-PL" dirty="0" smtClean="0"/>
              <a:t>wspomaga działania referatów w zakresie prowadzenia ewidencji dróg i obiektów mostowych.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683568" y="4149080"/>
            <a:ext cx="626469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 smtClean="0"/>
              <a:t>Moduł oferty inwestycyjne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611560" y="4797152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indent="0" algn="just">
              <a:buNone/>
            </a:pPr>
            <a:r>
              <a:rPr lang="pl-PL" dirty="0" smtClean="0"/>
              <a:t>SIP Związku Miast i Gmin Dorzecza Parsęty pozwala na udostępnianie, w atrakcyjny sposób, informacji o terenach inwestycyjnych zlokalizowanych w granicach gmin.</a:t>
            </a:r>
            <a:endParaRPr lang="pl-PL" dirty="0" smtClean="0"/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5120" y="3212976"/>
            <a:ext cx="978880" cy="8886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Elipsa 15"/>
          <p:cNvSpPr/>
          <p:nvPr/>
        </p:nvSpPr>
        <p:spPr>
          <a:xfrm>
            <a:off x="8172400" y="4653136"/>
            <a:ext cx="936104" cy="936104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21000" r="-21000"/>
            </a:stretch>
          </a:blip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124042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389285"/>
          </a:xfrm>
        </p:spPr>
        <p:txBody>
          <a:bodyPr>
            <a:noAutofit/>
          </a:bodyPr>
          <a:lstStyle/>
          <a:p>
            <a:pPr algn="ctr"/>
            <a:r>
              <a:rPr lang="pl-PL" sz="2000" dirty="0" smtClean="0"/>
              <a:t>Zestawianie danych referencyjnych pozyskanych z jednostek zewnętrznych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395536" y="1412776"/>
            <a:ext cx="5544616" cy="47133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12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Dane </a:t>
            </a:r>
            <a:r>
              <a:rPr lang="pl-PL" sz="1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dostępne w modułach </a:t>
            </a:r>
            <a:r>
              <a:rPr lang="pl-PL" sz="12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SIPu</a:t>
            </a:r>
            <a:r>
              <a:rPr lang="pl-PL" sz="1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:</a:t>
            </a:r>
            <a:endParaRPr lang="pl-PL" sz="12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pl-PL" sz="1200" b="1" dirty="0"/>
              <a:t> </a:t>
            </a:r>
          </a:p>
          <a:p>
            <a:r>
              <a:rPr lang="pl-PL" sz="1200" b="1" dirty="0" smtClean="0"/>
              <a:t>Ewidencja </a:t>
            </a:r>
            <a:r>
              <a:rPr lang="pl-PL" sz="1200" b="1" dirty="0"/>
              <a:t>Gruntów i budynków - </a:t>
            </a:r>
            <a:r>
              <a:rPr lang="pl-PL" sz="1200" b="1" dirty="0" err="1"/>
              <a:t>PODGiK</a:t>
            </a:r>
            <a:r>
              <a:rPr lang="pl-PL" sz="1200" b="1" dirty="0"/>
              <a:t> Kołobrzeg, Koszalin, Świdwin, Szczecinek</a:t>
            </a:r>
          </a:p>
          <a:p>
            <a:r>
              <a:rPr lang="pl-PL" sz="1200" b="1" dirty="0" smtClean="0"/>
              <a:t>Geodezyjna </a:t>
            </a:r>
            <a:r>
              <a:rPr lang="pl-PL" sz="1200" b="1" dirty="0"/>
              <a:t>Sieć Uzbrojenia Terenu - </a:t>
            </a:r>
            <a:r>
              <a:rPr lang="pl-PL" sz="1200" b="1" dirty="0" err="1"/>
              <a:t>PODGiK</a:t>
            </a:r>
            <a:r>
              <a:rPr lang="pl-PL" sz="1200" b="1" dirty="0"/>
              <a:t> Koszalin</a:t>
            </a:r>
          </a:p>
          <a:p>
            <a:r>
              <a:rPr lang="pl-PL" sz="1200" b="1" dirty="0" smtClean="0"/>
              <a:t>Hipsometria – </a:t>
            </a:r>
            <a:r>
              <a:rPr lang="pl-PL" sz="1200" b="1" dirty="0" err="1" smtClean="0"/>
              <a:t>CODGiK</a:t>
            </a:r>
            <a:r>
              <a:rPr lang="pl-PL" sz="1200" b="1" dirty="0" smtClean="0"/>
              <a:t> Warszawa</a:t>
            </a:r>
          </a:p>
          <a:p>
            <a:r>
              <a:rPr lang="pl-PL" sz="1200" b="1" dirty="0" err="1" smtClean="0"/>
              <a:t>Ortofotomapa</a:t>
            </a:r>
            <a:r>
              <a:rPr lang="pl-PL" sz="1200" b="1" dirty="0" smtClean="0"/>
              <a:t> </a:t>
            </a:r>
            <a:r>
              <a:rPr lang="pl-PL" sz="1200" b="1" dirty="0"/>
              <a:t>2006 - </a:t>
            </a:r>
            <a:r>
              <a:rPr lang="pl-PL" sz="1200" b="1" dirty="0" err="1"/>
              <a:t>WODGik</a:t>
            </a:r>
            <a:r>
              <a:rPr lang="pl-PL" sz="1200" b="1" dirty="0"/>
              <a:t> Szczecin</a:t>
            </a:r>
          </a:p>
          <a:p>
            <a:r>
              <a:rPr lang="pl-PL" sz="1200" b="1" dirty="0" smtClean="0"/>
              <a:t>Topograficzna </a:t>
            </a:r>
            <a:r>
              <a:rPr lang="pl-PL" sz="1200" b="1" dirty="0"/>
              <a:t>Baza Danych </a:t>
            </a:r>
            <a:r>
              <a:rPr lang="pl-PL" sz="1200" b="1" dirty="0" smtClean="0"/>
              <a:t>– </a:t>
            </a:r>
            <a:r>
              <a:rPr lang="pl-PL" sz="1200" b="1" dirty="0" err="1" smtClean="0"/>
              <a:t>CODGiK</a:t>
            </a:r>
            <a:r>
              <a:rPr lang="pl-PL" sz="1200" b="1" dirty="0" smtClean="0"/>
              <a:t> Warszawa</a:t>
            </a:r>
            <a:endParaRPr lang="pl-PL" sz="1200" b="1" dirty="0"/>
          </a:p>
          <a:p>
            <a:r>
              <a:rPr lang="pl-PL" sz="1200" b="1" dirty="0" err="1" smtClean="0"/>
              <a:t>Vmap</a:t>
            </a:r>
            <a:r>
              <a:rPr lang="pl-PL" sz="1200" b="1" dirty="0" smtClean="0"/>
              <a:t> </a:t>
            </a:r>
            <a:r>
              <a:rPr lang="pl-PL" sz="1200" b="1" dirty="0"/>
              <a:t>Level2 - </a:t>
            </a:r>
            <a:r>
              <a:rPr lang="pl-PL" sz="1200" b="1" dirty="0" err="1"/>
              <a:t>CODGiK</a:t>
            </a:r>
            <a:r>
              <a:rPr lang="pl-PL" sz="1200" b="1" dirty="0"/>
              <a:t> Warszawa</a:t>
            </a:r>
          </a:p>
          <a:p>
            <a:r>
              <a:rPr lang="pl-PL" sz="1200" b="1" dirty="0" smtClean="0"/>
              <a:t>BDO </a:t>
            </a:r>
            <a:r>
              <a:rPr lang="pl-PL" sz="1200" b="1" dirty="0"/>
              <a:t>- </a:t>
            </a:r>
            <a:r>
              <a:rPr lang="pl-PL" sz="1200" b="1" dirty="0" err="1"/>
              <a:t>CODGiK</a:t>
            </a:r>
            <a:r>
              <a:rPr lang="pl-PL" sz="1200" b="1" dirty="0"/>
              <a:t> Warszawa</a:t>
            </a:r>
          </a:p>
          <a:p>
            <a:r>
              <a:rPr lang="pl-PL" sz="1200" b="1" dirty="0" smtClean="0"/>
              <a:t>Mapa </a:t>
            </a:r>
            <a:r>
              <a:rPr lang="pl-PL" sz="1200" b="1" dirty="0"/>
              <a:t>Glebowo-rolnicza - </a:t>
            </a:r>
            <a:r>
              <a:rPr lang="pl-PL" sz="1200" b="1" dirty="0" err="1"/>
              <a:t>WODGik</a:t>
            </a:r>
            <a:r>
              <a:rPr lang="pl-PL" sz="1200" b="1" dirty="0"/>
              <a:t> Szczecin</a:t>
            </a:r>
          </a:p>
          <a:p>
            <a:r>
              <a:rPr lang="pl-PL" sz="1200" b="1" dirty="0" smtClean="0"/>
              <a:t>Mapa </a:t>
            </a:r>
            <a:r>
              <a:rPr lang="pl-PL" sz="1200" b="1" dirty="0"/>
              <a:t>Sozologiczna - </a:t>
            </a:r>
            <a:r>
              <a:rPr lang="pl-PL" sz="1200" b="1" dirty="0" err="1" smtClean="0"/>
              <a:t>WODGiK</a:t>
            </a:r>
            <a:r>
              <a:rPr lang="pl-PL" sz="1200" b="1" dirty="0" smtClean="0"/>
              <a:t> </a:t>
            </a:r>
            <a:r>
              <a:rPr lang="pl-PL" sz="1200" b="1" dirty="0"/>
              <a:t>Szczecin</a:t>
            </a:r>
          </a:p>
          <a:p>
            <a:r>
              <a:rPr lang="pl-PL" sz="1200" b="1" dirty="0" smtClean="0"/>
              <a:t>Dane </a:t>
            </a:r>
            <a:r>
              <a:rPr lang="pl-PL" sz="1200" b="1" dirty="0"/>
              <a:t>dotyczące środowiska (Hydrografia, Natura 2000, Parki Narodowe, pomniki przyrody itd.) - RDOŚ Szczecin, RZGW Szczecin</a:t>
            </a:r>
          </a:p>
          <a:p>
            <a:endParaRPr lang="pl-PL" sz="1200" b="1" dirty="0"/>
          </a:p>
          <a:p>
            <a:pPr marL="0" indent="0">
              <a:buNone/>
            </a:pPr>
            <a:r>
              <a:rPr lang="pl-PL" sz="1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Dane w trakcie pozyskiwania:</a:t>
            </a:r>
          </a:p>
          <a:p>
            <a:endParaRPr lang="pl-PL" sz="1200" b="1" dirty="0"/>
          </a:p>
          <a:p>
            <a:r>
              <a:rPr lang="pl-PL" sz="1200" b="1" dirty="0" smtClean="0"/>
              <a:t>BDOT </a:t>
            </a:r>
            <a:r>
              <a:rPr lang="pl-PL" sz="1200" b="1" dirty="0"/>
              <a:t>10K - Baza Danych Obiektów </a:t>
            </a:r>
            <a:r>
              <a:rPr lang="pl-PL" sz="1200" b="1" dirty="0" smtClean="0"/>
              <a:t>Topograficznych - </a:t>
            </a:r>
            <a:r>
              <a:rPr lang="pl-PL" sz="1200" b="1" dirty="0" err="1" smtClean="0"/>
              <a:t>WODGiK</a:t>
            </a:r>
            <a:r>
              <a:rPr lang="pl-PL" sz="1200" b="1" dirty="0" smtClean="0"/>
              <a:t> Szczecin </a:t>
            </a:r>
            <a:endParaRPr lang="pl-PL" sz="1200" b="1" dirty="0"/>
          </a:p>
          <a:p>
            <a:r>
              <a:rPr lang="pl-PL" sz="1200" b="1" dirty="0" err="1" smtClean="0"/>
              <a:t>Ortofotomapa</a:t>
            </a:r>
            <a:r>
              <a:rPr lang="pl-PL" sz="1200" b="1" dirty="0" smtClean="0"/>
              <a:t> 2011/2012 - </a:t>
            </a:r>
            <a:r>
              <a:rPr lang="pl-PL" sz="1200" b="1" dirty="0" err="1"/>
              <a:t>CODGiK</a:t>
            </a:r>
            <a:r>
              <a:rPr lang="pl-PL" sz="1200" b="1" dirty="0"/>
              <a:t> </a:t>
            </a:r>
            <a:r>
              <a:rPr lang="pl-PL" sz="1200" b="1" dirty="0" smtClean="0"/>
              <a:t>Warszawa</a:t>
            </a:r>
            <a:endParaRPr lang="pl-PL" sz="1200" b="1" dirty="0"/>
          </a:p>
          <a:p>
            <a:r>
              <a:rPr lang="pl-PL" sz="1200" b="1" dirty="0" smtClean="0"/>
              <a:t>Tereny zalewowe - KZGW Warszawa</a:t>
            </a:r>
            <a:endParaRPr lang="pl-PL" sz="1200" b="1" dirty="0"/>
          </a:p>
          <a:p>
            <a:r>
              <a:rPr lang="pl-PL" sz="1200" b="1" dirty="0" smtClean="0"/>
              <a:t>Projekty </a:t>
            </a:r>
            <a:r>
              <a:rPr lang="pl-PL" sz="1200" b="1" dirty="0"/>
              <a:t>dróg S6 i </a:t>
            </a:r>
            <a:r>
              <a:rPr lang="pl-PL" sz="1200" b="1" dirty="0" smtClean="0"/>
              <a:t>S11 – </a:t>
            </a:r>
            <a:r>
              <a:rPr lang="pl-PL" sz="1200" b="1" dirty="0" err="1" smtClean="0"/>
              <a:t>GDDKiA</a:t>
            </a:r>
            <a:r>
              <a:rPr lang="pl-PL" sz="1200" b="1" dirty="0" smtClean="0"/>
              <a:t> Szczecin</a:t>
            </a:r>
            <a:endParaRPr lang="pl-PL" sz="12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3807" y="1412776"/>
            <a:ext cx="2937172" cy="4681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6139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472" y="404664"/>
            <a:ext cx="8229600" cy="609699"/>
          </a:xfrm>
        </p:spPr>
        <p:txBody>
          <a:bodyPr vert="horz" rtlCol="0" anchor="b" anchorCtr="0">
            <a:normAutofit fontScale="90000"/>
          </a:bodyPr>
          <a:lstStyle/>
          <a:p>
            <a:pPr algn="ctr"/>
            <a:r>
              <a:rPr lang="pl-PL" sz="2000" dirty="0" smtClean="0"/>
              <a:t>System informacji Przestrzennej ZMIGDP  a  koncepcja  budowy krajowej infrastruktury informacji przestrzennej (SDI)</a:t>
            </a:r>
            <a:endParaRPr lang="pl-PL" sz="20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35042" y="1340768"/>
            <a:ext cx="878497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 smtClean="0"/>
              <a:t>SIP Związku Miast i Gmin Dorzecza Parsęty pozwala gminom wypełnić obowiązki w zakresie </a:t>
            </a:r>
            <a:r>
              <a:rPr lang="pl-PL" sz="1600" b="1" dirty="0" smtClean="0"/>
              <a:t>utworzenia i publikacji metadanych oraz udostępniania usług danych przestrzennych,</a:t>
            </a:r>
            <a:r>
              <a:rPr lang="pl-PL" sz="1600" dirty="0" smtClean="0"/>
              <a:t> zapewniających innym podmiotom dostęp do posiadanych zbiorów danych.</a:t>
            </a:r>
          </a:p>
          <a:p>
            <a:pPr algn="just"/>
            <a:endParaRPr lang="pl-PL" sz="1600" dirty="0" smtClean="0"/>
          </a:p>
          <a:p>
            <a:pPr algn="just"/>
            <a:r>
              <a:rPr lang="pl-PL" sz="1600" dirty="0" smtClean="0"/>
              <a:t>System realizuje tym samym wymagania w zakresie interoperacyjności pomiędzy poszczególnymi węzłami infrastruktury informacji przestrzennej.</a:t>
            </a:r>
            <a:endParaRPr lang="pl-PL" sz="1600" dirty="0"/>
          </a:p>
          <a:p>
            <a:pPr algn="just"/>
            <a:endParaRPr lang="pl-PL" sz="1600" dirty="0" smtClean="0"/>
          </a:p>
          <a:p>
            <a:pPr algn="just"/>
            <a:r>
              <a:rPr lang="pl-PL" sz="1600" dirty="0" smtClean="0"/>
              <a:t>Tym samym System w pełni wpisuje się w koncepcję tworzenia krajowej infrastruktury informacji przestrzennej, jest w pełni dostosowany i </a:t>
            </a:r>
            <a:r>
              <a:rPr lang="pl-PL" sz="1600" b="1" dirty="0" smtClean="0"/>
              <a:t>umożliwia wymianę danych z innymi węzłami IIP </a:t>
            </a:r>
            <a:r>
              <a:rPr lang="pl-PL" sz="1600" dirty="0" smtClean="0"/>
              <a:t>(podmiotami rządowymi i samorządowymi) oraz zapewnia synchronizację baz danych przestrzennych z wykorzystaniem usług danych przestrzennych.</a:t>
            </a:r>
          </a:p>
          <a:p>
            <a:pPr algn="just"/>
            <a:endParaRPr lang="pl-PL" sz="1600" dirty="0"/>
          </a:p>
          <a:p>
            <a:pPr algn="just"/>
            <a:r>
              <a:rPr lang="pl-PL" sz="1600" dirty="0" smtClean="0"/>
              <a:t>Zbiory i usługi danych przestrzennych udostępniane przez SIP ZMIGDP zostały zgłoszone do Ewidencji </a:t>
            </a:r>
            <a:r>
              <a:rPr lang="pl-PL" sz="1600" dirty="0"/>
              <a:t>Z</a:t>
            </a:r>
            <a:r>
              <a:rPr lang="pl-PL" sz="1600" dirty="0" smtClean="0"/>
              <a:t>biorów i Usług prowadzonej przez Głównego Geodetę Kraju.</a:t>
            </a:r>
          </a:p>
          <a:p>
            <a:pPr algn="just"/>
            <a:endParaRPr lang="pl-PL" sz="1600" dirty="0"/>
          </a:p>
          <a:p>
            <a:pPr algn="just"/>
            <a:r>
              <a:rPr lang="pl-PL" sz="1600" dirty="0" smtClean="0"/>
              <a:t>Usługa wyszukiwania metadanych (CSW) dla zbiorów i usług danych przestrzennych została zaimplementowana przez GUGIK  i podpięta pod serwer katalogowy </a:t>
            </a:r>
            <a:r>
              <a:rPr lang="pl-PL" sz="1600" dirty="0" err="1" smtClean="0"/>
              <a:t>Geoportalu</a:t>
            </a:r>
            <a:r>
              <a:rPr lang="pl-PL" sz="1600" dirty="0" smtClean="0"/>
              <a:t> Krajowego i </a:t>
            </a:r>
            <a:r>
              <a:rPr lang="pl-PL" sz="1600" dirty="0" err="1" smtClean="0"/>
              <a:t>Inspire</a:t>
            </a:r>
            <a:r>
              <a:rPr lang="pl-PL" sz="1600" dirty="0" smtClean="0"/>
              <a:t>.</a:t>
            </a:r>
            <a:endParaRPr lang="pl-PL" sz="1600" dirty="0"/>
          </a:p>
        </p:txBody>
      </p:sp>
      <p:sp>
        <p:nvSpPr>
          <p:cNvPr id="6" name="Elipsa 5"/>
          <p:cNvSpPr/>
          <p:nvPr/>
        </p:nvSpPr>
        <p:spPr>
          <a:xfrm>
            <a:off x="8308032" y="5661248"/>
            <a:ext cx="720080" cy="720080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27000" r="-27000"/>
            </a:stretch>
          </a:blip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168086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33301"/>
          </a:xfrm>
        </p:spPr>
        <p:txBody>
          <a:bodyPr vert="horz" rtlCol="0" anchor="b" anchorCtr="0">
            <a:normAutofit/>
          </a:bodyPr>
          <a:lstStyle/>
          <a:p>
            <a:pPr algn="ctr"/>
            <a:r>
              <a:rPr lang="pl-PL" sz="1800" dirty="0" smtClean="0"/>
              <a:t>Aspekty  techniczne – „</a:t>
            </a:r>
            <a:r>
              <a:rPr lang="pl-PL" sz="1800" dirty="0" err="1" smtClean="0"/>
              <a:t>know</a:t>
            </a:r>
            <a:r>
              <a:rPr lang="pl-PL" sz="1800" dirty="0" smtClean="0"/>
              <a:t> </a:t>
            </a:r>
            <a:r>
              <a:rPr lang="pl-PL" sz="1800" dirty="0" err="1" smtClean="0"/>
              <a:t>how</a:t>
            </a:r>
            <a:r>
              <a:rPr lang="pl-PL" sz="1800" dirty="0" smtClean="0"/>
              <a:t>”</a:t>
            </a:r>
            <a:endParaRPr lang="pl-PL" sz="18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503430977"/>
              </p:ext>
            </p:extLst>
          </p:nvPr>
        </p:nvGraphicFramePr>
        <p:xfrm>
          <a:off x="683568" y="1412776"/>
          <a:ext cx="7848872" cy="3877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611560" y="551723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u="sng" dirty="0" smtClean="0"/>
              <a:t>Implementacja gotowych rozwiązań generuje znaczące oszczędności w wymiarze finansowym jak i w zakresie czasu niezbędnego dla ich wdrożenia.</a:t>
            </a:r>
            <a:endParaRPr lang="pl-PL" u="sng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2146" y="158405"/>
            <a:ext cx="1368152" cy="127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883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dCountryRpt_TP10165960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accent3"/>
        </a:solidFill>
        <a:ln w="25400" cap="rnd" cmpd="sng" algn="ctr">
          <a:noFill/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EdCountryRpt_TP10165960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accent3"/>
        </a:solidFill>
        <a:ln w="25400" cap="rnd" cmpd="sng" algn="ctr">
          <a:noFill/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EdCountryRpt_TP10165960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accent3"/>
        </a:solidFill>
        <a:ln w="25400" cap="rnd" cmpd="sng" algn="ctr">
          <a:noFill/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1189</Words>
  <Application>Microsoft Office PowerPoint</Application>
  <PresentationFormat>Pokaz na ekranie (4:3)</PresentationFormat>
  <Paragraphs>117</Paragraphs>
  <Slides>13</Slides>
  <Notes>10</Notes>
  <HiddenSlides>0</HiddenSlides>
  <MMClips>0</MMClips>
  <ScaleCrop>false</ScaleCrop>
  <HeadingPairs>
    <vt:vector size="4" baseType="variant">
      <vt:variant>
        <vt:lpstr>Motyw</vt:lpstr>
      </vt:variant>
      <vt:variant>
        <vt:i4>4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Motyw pakietu Office</vt:lpstr>
      <vt:lpstr>EdCountryRpt_TP10165960</vt:lpstr>
      <vt:lpstr>1_EdCountryRpt_TP10165960</vt:lpstr>
      <vt:lpstr>3_EdCountryRpt_TP10165960</vt:lpstr>
      <vt:lpstr>„Wrota Parsęty II” – usługi społeczeństwa informacyjnego na terenie Dorzecza Parsęty,</vt:lpstr>
      <vt:lpstr>Sip Związku miast i gmin dorzecza Parsęty – CHARAKTERYSTYKA SYSTEMU</vt:lpstr>
      <vt:lpstr> Realizacja zadań w zakresie gospodarki przestrzennej – moduł planowanie przestrzenne dla administracji i decyzje architektoniczne</vt:lpstr>
      <vt:lpstr>Pozostałe moduły SIP</vt:lpstr>
      <vt:lpstr>Moduł Środowisko – udostępnianie informacji o środowisku i jego ochronie</vt:lpstr>
      <vt:lpstr>Pozostałe moduły SIP</vt:lpstr>
      <vt:lpstr>Zestawianie danych referencyjnych pozyskanych z jednostek zewnętrznych</vt:lpstr>
      <vt:lpstr>System informacji Przestrzennej ZMIGDP  a  koncepcja  budowy krajowej infrastruktury informacji przestrzennej (SDI)</vt:lpstr>
      <vt:lpstr>Aspekty  techniczne – „know how”</vt:lpstr>
      <vt:lpstr>SIP Związku miast i gmin dorzecza Parsęty -  pilotaż dla województwa zachodniopomorskiego</vt:lpstr>
      <vt:lpstr>Charakterystyka wytworzonych rozwiązań SIP</vt:lpstr>
      <vt:lpstr>Koncepcja utworzenia regionalnego węzła infrastruktury informacji przestrzennej – warianty  wykorzystania gotowych rozwiązań Sip ZMIGDP</vt:lpstr>
      <vt:lpstr>Dziękuję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Koncepcja rozbudowy sip związku miast i gmin dorzecza Parsęty</dc:title>
  <dc:creator>TEST</dc:creator>
  <cp:lastModifiedBy>TEST</cp:lastModifiedBy>
  <cp:revision>131</cp:revision>
  <dcterms:modified xsi:type="dcterms:W3CDTF">2014-05-07T07:28:42Z</dcterms:modified>
</cp:coreProperties>
</file>