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5"/>
  </p:notesMasterIdLst>
  <p:handoutMasterIdLst>
    <p:handoutMasterId r:id="rId36"/>
  </p:handoutMasterIdLst>
  <p:sldIdLst>
    <p:sldId id="258" r:id="rId6"/>
    <p:sldId id="269" r:id="rId7"/>
    <p:sldId id="270" r:id="rId8"/>
    <p:sldId id="272" r:id="rId9"/>
    <p:sldId id="273" r:id="rId10"/>
    <p:sldId id="265" r:id="rId11"/>
    <p:sldId id="264" r:id="rId12"/>
    <p:sldId id="266" r:id="rId13"/>
    <p:sldId id="274" r:id="rId14"/>
    <p:sldId id="263" r:id="rId15"/>
    <p:sldId id="275" r:id="rId16"/>
    <p:sldId id="276" r:id="rId17"/>
    <p:sldId id="277" r:id="rId18"/>
    <p:sldId id="279" r:id="rId19"/>
    <p:sldId id="280" r:id="rId20"/>
    <p:sldId id="281" r:id="rId21"/>
    <p:sldId id="282" r:id="rId22"/>
    <p:sldId id="283" r:id="rId23"/>
    <p:sldId id="284" r:id="rId24"/>
    <p:sldId id="278" r:id="rId25"/>
    <p:sldId id="262" r:id="rId26"/>
    <p:sldId id="287" r:id="rId27"/>
    <p:sldId id="288" r:id="rId28"/>
    <p:sldId id="286" r:id="rId29"/>
    <p:sldId id="290" r:id="rId30"/>
    <p:sldId id="292" r:id="rId31"/>
    <p:sldId id="289" r:id="rId32"/>
    <p:sldId id="291" r:id="rId33"/>
    <p:sldId id="285" r:id="rId34"/>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D4D4D"/>
    <a:srgbClr val="5F5F5F"/>
    <a:srgbClr val="003A78"/>
    <a:srgbClr val="0021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3" autoAdjust="0"/>
    <p:restoredTop sz="94660"/>
  </p:normalViewPr>
  <p:slideViewPr>
    <p:cSldViewPr snapToGrid="0" snapToObjects="1">
      <p:cViewPr>
        <p:scale>
          <a:sx n="110" d="100"/>
          <a:sy n="110" d="100"/>
        </p:scale>
        <p:origin x="-35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3F9CAA4-D264-4AD3-B51E-D47AE9F08268}" type="datetimeFigureOut">
              <a:rPr lang="fr-FR"/>
              <a:pPr>
                <a:defRPr/>
              </a:pPr>
              <a:t>19/06/2013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6093A3F-884E-4302-BBA2-242AABBE1593}" type="slidenum">
              <a:rPr lang="fr-FR"/>
              <a:pPr>
                <a:defRPr/>
              </a:pPr>
              <a:t>‹#›</a:t>
            </a:fld>
            <a:endParaRPr lang="fr-FR"/>
          </a:p>
        </p:txBody>
      </p:sp>
    </p:spTree>
    <p:extLst>
      <p:ext uri="{BB962C8B-B14F-4D97-AF65-F5344CB8AC3E}">
        <p14:creationId xmlns:p14="http://schemas.microsoft.com/office/powerpoint/2010/main" val="296329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1E3A332-C4DD-40A5-9E5C-3BB6C2AFD4CC}" type="datetimeFigureOut">
              <a:rPr lang="fr-FR"/>
              <a:pPr>
                <a:defRPr/>
              </a:pPr>
              <a:t>19/06/2013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7BCEB2A-038C-4EFF-BE92-5E0974619DDE}" type="slidenum">
              <a:rPr lang="fr-FR"/>
              <a:pPr>
                <a:defRPr/>
              </a:pPr>
              <a:t>‹#›</a:t>
            </a:fld>
            <a:endParaRPr lang="fr-FR"/>
          </a:p>
        </p:txBody>
      </p:sp>
    </p:spTree>
    <p:extLst>
      <p:ext uri="{BB962C8B-B14F-4D97-AF65-F5344CB8AC3E}">
        <p14:creationId xmlns:p14="http://schemas.microsoft.com/office/powerpoint/2010/main" val="216809189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C7BCEB2A-038C-4EFF-BE92-5E0974619DDE}" type="slidenum">
              <a:rPr lang="fr-FR" smtClean="0"/>
              <a:pPr>
                <a:defRPr/>
              </a:pPr>
              <a:t>27</a:t>
            </a:fld>
            <a:endParaRPr lang="fr-FR"/>
          </a:p>
        </p:txBody>
      </p:sp>
    </p:spTree>
    <p:extLst>
      <p:ext uri="{BB962C8B-B14F-4D97-AF65-F5344CB8AC3E}">
        <p14:creationId xmlns:p14="http://schemas.microsoft.com/office/powerpoint/2010/main" val="201929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2F4AB3B8-DB1D-437B-A210-53DF52522E7E}" type="datetimeFigureOut">
              <a:rPr lang="fr-FR"/>
              <a:pPr>
                <a:defRPr/>
              </a:pPr>
              <a:t>19/06/2013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94EDA7E-FCF9-4860-9AB1-11444C9AFB81}"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551AC043-99BE-4CF8-A454-7ACC29ED6391}" type="datetimeFigureOut">
              <a:rPr lang="fr-FR"/>
              <a:pPr>
                <a:defRPr/>
              </a:pPr>
              <a:t>19/06/2013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5D18740-7C55-4C74-8D56-842AA793009C}"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C891E97-7267-4B90-AC70-B3D6C4A349B7}" type="datetimeFigureOut">
              <a:rPr lang="fr-FR"/>
              <a:pPr>
                <a:defRPr/>
              </a:pPr>
              <a:t>19/06/2013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1A5490F-43D6-4496-A131-E4F9AEA79BA9}" type="slidenum">
              <a:rPr lang="fr-FR"/>
              <a:pPr>
                <a:defRPr/>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EFDF162-C735-4FCB-9BD7-E8237A5626E0}" type="datetimeFigureOut">
              <a:rPr lang="fr-FR"/>
              <a:pPr>
                <a:defRPr/>
              </a:pPr>
              <a:t>19/06/2013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16F34A0-4F7F-4848-9DF2-228E3BB60414}" type="slidenum">
              <a:rPr lang="fr-FR"/>
              <a:pPr>
                <a:defRPr/>
              </a:pPr>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6E52F10-139D-4952-A377-B7FF08224CB1}" type="datetimeFigureOut">
              <a:rPr lang="fr-FR"/>
              <a:pPr>
                <a:defRPr/>
              </a:pPr>
              <a:t>19/06/2013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3629D57-AEB7-4296-ABD0-C5CB0189DB2E}" type="slidenum">
              <a:rPr lang="fr-FR"/>
              <a:pPr>
                <a:defRPr/>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6B3C866-2730-4B54-9B91-ED466502DB0E}" type="datetimeFigureOut">
              <a:rPr lang="fr-FR"/>
              <a:pPr>
                <a:defRPr/>
              </a:pPr>
              <a:t>19/06/2013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4356867-066C-4E78-8A82-CC2B71AF4BD7}" type="slidenum">
              <a:rPr lang="fr-FR"/>
              <a:pPr>
                <a:defRPr/>
              </a:pPr>
              <a:t>‹#›</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7EB609A-F07F-4465-BFB4-78287CAC0606}" type="datetimeFigureOut">
              <a:rPr lang="fr-FR"/>
              <a:pPr>
                <a:defRPr/>
              </a:pPr>
              <a:t>19/06/2013</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4699A08-7CC5-4E87-AE99-530AD361FF49}" type="slidenum">
              <a:rPr lang="fr-FR"/>
              <a:pPr>
                <a:defRPr/>
              </a:pPr>
              <a:t>‹#›</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5CEEA83-6938-47E7-B37D-E31CCB4E4613}" type="datetimeFigureOut">
              <a:rPr lang="fr-FR"/>
              <a:pPr>
                <a:defRPr/>
              </a:pPr>
              <a:t>19/06/2013</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7C8B6ED-A412-491B-AC03-CB8A5FAF05B9}" type="slidenum">
              <a:rPr lang="fr-FR"/>
              <a:pPr>
                <a:defRPr/>
              </a:pPr>
              <a:t>‹#›</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162D234-23A2-43C6-AEA3-FF9C32F4C0A6}" type="datetimeFigureOut">
              <a:rPr lang="fr-FR"/>
              <a:pPr>
                <a:defRPr/>
              </a:pPr>
              <a:t>19/06/2013</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7220256-E0BE-4748-B626-158B7B203234}" type="slidenum">
              <a:rPr lang="fr-FR"/>
              <a:pPr>
                <a:defRPr/>
              </a:pPr>
              <a:t>‹#›</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BA78708-BFAA-4DE0-AD29-9D0D54E73097}" type="datetimeFigureOut">
              <a:rPr lang="fr-FR"/>
              <a:pPr>
                <a:defRPr/>
              </a:pPr>
              <a:t>19/06/2013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6F5BBBA-CF90-4DAD-B69F-82EE7893F2EF}"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93A8DF6B-D000-4424-AB64-D710AAE5C964}" type="datetimeFigureOut">
              <a:rPr lang="fr-FR"/>
              <a:pPr>
                <a:defRPr/>
              </a:pPr>
              <a:t>19/06/2013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6C45C2-5B32-4DCF-A758-BB53B393D4EB}" type="slidenum">
              <a:rPr lang="fr-FR"/>
              <a:pPr>
                <a:defRP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D53F33A-E5A5-44EC-BEFD-4BB6A8139C91}" type="datetimeFigureOut">
              <a:rPr lang="fr-FR"/>
              <a:pPr>
                <a:defRPr/>
              </a:pPr>
              <a:t>19/06/2013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A6309B4-057B-471A-8EB1-ECB4F05BDBA9}" type="slidenum">
              <a:rPr lang="fr-FR"/>
              <a:pPr>
                <a:defRPr/>
              </a:pPr>
              <a:t>‹#›</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C80451E-C596-4285-96E2-74CDC7B485EC}" type="datetimeFigureOut">
              <a:rPr lang="fr-FR"/>
              <a:pPr>
                <a:defRPr/>
              </a:pPr>
              <a:t>19/06/2013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35FD757-E6BF-41BD-8268-E025CBE93A17}" type="slidenum">
              <a:rPr lang="fr-FR"/>
              <a:pPr>
                <a:defRPr/>
              </a:pPr>
              <a:t>‹#›</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466972C-2AA9-44DC-91D8-797F6F249D21}" type="datetimeFigureOut">
              <a:rPr lang="fr-FR"/>
              <a:pPr>
                <a:defRPr/>
              </a:pPr>
              <a:t>19/06/2013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437C014-D915-4BDC-AA74-46F1B65BFE50}"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4E417D23-EFA2-4C47-8DAC-47F813F27D7F}" type="datetimeFigureOut">
              <a:rPr lang="fr-FR"/>
              <a:pPr>
                <a:defRPr/>
              </a:pPr>
              <a:t>19/06/2013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6436C4-D2CA-41D4-A95D-1A0F0B6E6BD1}"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9BD667CD-015A-49AC-A2E3-46D340CDABDA}" type="datetimeFigureOut">
              <a:rPr lang="fr-FR"/>
              <a:pPr>
                <a:defRPr/>
              </a:pPr>
              <a:t>19/06/2013</a:t>
            </a:fld>
            <a:endParaRPr lang="fr-FR"/>
          </a:p>
        </p:txBody>
      </p:sp>
      <p:sp>
        <p:nvSpPr>
          <p:cNvPr id="8"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3EA5D22-5403-4A7D-A841-63E5B4F896FC}"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fr-FR"/>
          </a:p>
        </p:txBody>
      </p:sp>
      <p:sp>
        <p:nvSpPr>
          <p:cNvPr id="3"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F4278A15-7D7F-465F-B553-602C648860B5}" type="datetimeFigureOut">
              <a:rPr lang="fr-FR"/>
              <a:pPr>
                <a:defRPr/>
              </a:pPr>
              <a:t>19/06/2013</a:t>
            </a:fld>
            <a:endParaRPr lang="fr-FR"/>
          </a:p>
        </p:txBody>
      </p:sp>
      <p:sp>
        <p:nvSpPr>
          <p:cNvPr id="4"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E2660DF-35E6-4ED7-9BF3-3716B6867351}"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9FAF2733-6639-4BA3-BBB0-2507898E9CB3}" type="datetimeFigureOut">
              <a:rPr lang="fr-FR"/>
              <a:pPr>
                <a:defRPr/>
              </a:pPr>
              <a:t>19/06/2013</a:t>
            </a:fld>
            <a:endParaRPr lang="fr-FR"/>
          </a:p>
        </p:txBody>
      </p:sp>
      <p:sp>
        <p:nvSpPr>
          <p:cNvPr id="3"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91DEBE8-4FF5-4E4D-BA6C-EB84B1D13E10}"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15C3C842-1407-4DED-808F-97C0810DD7FF}" type="datetimeFigureOut">
              <a:rPr lang="fr-FR"/>
              <a:pPr>
                <a:defRPr/>
              </a:pPr>
              <a:t>19/06/2013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514EAC-DCC8-484F-9416-4FED94BC74A0}"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vl1pPr>
          </a:lstStyle>
          <a:p>
            <a:pPr>
              <a:defRPr/>
            </a:pPr>
            <a:fld id="{1EE23B2E-6C81-4783-BF0B-84C36A624DDC}" type="datetimeFigureOut">
              <a:rPr lang="fr-FR"/>
              <a:pPr>
                <a:defRPr/>
              </a:pPr>
              <a:t>19/06/2013</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839BC6E-46C4-46DF-8DA0-681C2894E9B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13"/>
          <a:stretch>
            <a:fillRect/>
          </a:stretch>
        </p:blipFill>
        <p:spPr>
          <a:xfrm>
            <a:off x="292100" y="139700"/>
            <a:ext cx="8547100" cy="6578600"/>
          </a:xfrm>
          <a:prstGeom prst="rect">
            <a:avLst/>
          </a:prstGeom>
        </p:spPr>
      </p:pic>
      <p:pic>
        <p:nvPicPr>
          <p:cNvPr id="1032" name="Image 11"/>
          <p:cNvPicPr>
            <a:picLocks noChangeAspect="1"/>
          </p:cNvPicPr>
          <p:nvPr userDrawn="1"/>
        </p:nvPicPr>
        <p:blipFill>
          <a:blip r:embed="rId14"/>
          <a:srcRect/>
          <a:stretch>
            <a:fillRect/>
          </a:stretch>
        </p:blipFill>
        <p:spPr bwMode="auto">
          <a:xfrm>
            <a:off x="-404813" y="-1000125"/>
            <a:ext cx="9956801" cy="2549525"/>
          </a:xfrm>
          <a:prstGeom prst="rect">
            <a:avLst/>
          </a:prstGeom>
          <a:noFill/>
          <a:ln w="9525">
            <a:noFill/>
            <a:miter lim="800000"/>
            <a:headEnd/>
            <a:tailEnd/>
          </a:ln>
        </p:spPr>
      </p:pic>
      <p:pic>
        <p:nvPicPr>
          <p:cNvPr id="2" name="Image 1" descr="LogosEEAgrantsNORWAYgrants_CMJN.em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19800" y="188640"/>
            <a:ext cx="1690603" cy="487494"/>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13"/>
          <a:stretch>
            <a:fillRect/>
          </a:stretch>
        </p:blipFill>
        <p:spPr>
          <a:xfrm>
            <a:off x="279400" y="0"/>
            <a:ext cx="8572500" cy="6845300"/>
          </a:xfrm>
          <a:prstGeom prst="rect">
            <a:avLst/>
          </a:prstGeom>
        </p:spPr>
      </p:pic>
      <p:pic>
        <p:nvPicPr>
          <p:cNvPr id="13315" name="Image 10"/>
          <p:cNvPicPr>
            <a:picLocks noChangeAspect="1"/>
          </p:cNvPicPr>
          <p:nvPr userDrawn="1"/>
        </p:nvPicPr>
        <p:blipFill>
          <a:blip r:embed="rId14"/>
          <a:srcRect/>
          <a:stretch>
            <a:fillRect/>
          </a:stretch>
        </p:blipFill>
        <p:spPr bwMode="auto">
          <a:xfrm>
            <a:off x="-404813" y="-427038"/>
            <a:ext cx="9956801" cy="2547938"/>
          </a:xfrm>
          <a:prstGeom prst="rect">
            <a:avLst/>
          </a:prstGeom>
          <a:noFill/>
          <a:ln w="9525">
            <a:noFill/>
            <a:miter lim="800000"/>
            <a:headEnd/>
            <a:tailEnd/>
          </a:ln>
        </p:spPr>
      </p:pic>
      <p:pic>
        <p:nvPicPr>
          <p:cNvPr id="6" name="Image 5" descr="LogosEEAgrantsNORWAYgrants_CMJN.em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34783" y="448081"/>
            <a:ext cx="2497199" cy="72008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og.gov.pl/" TargetMode="External"/><Relationship Id="rId2" Type="http://schemas.openxmlformats.org/officeDocument/2006/relationships/hyperlink" Target="http://www.eeagrants.org/" TargetMode="External"/><Relationship Id="rId1" Type="http://schemas.openxmlformats.org/officeDocument/2006/relationships/slideLayout" Target="../slideLayouts/slideLayout2.xml"/><Relationship Id="rId5" Type="http://schemas.openxmlformats.org/officeDocument/2006/relationships/hyperlink" Target="http://www.nfosigw.gov.pl/" TargetMode="External"/><Relationship Id="rId4" Type="http://schemas.openxmlformats.org/officeDocument/2006/relationships/hyperlink" Target="http://www.mos.gov.pl/eo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36600" y="2733675"/>
            <a:ext cx="4740275" cy="1470025"/>
          </a:xfrm>
          <a:prstGeom prst="rect">
            <a:avLst/>
          </a:prstGeom>
          <a:effectLst>
            <a:outerShdw blurRad="76200" dir="13500000" sy="23000" kx="1200000" algn="br" rotWithShape="0">
              <a:prstClr val="black">
                <a:alpha val="20000"/>
              </a:prstClr>
            </a:outerShdw>
          </a:effectLst>
        </p:spPr>
        <p:txBody>
          <a:bodyPr anchor="ctr"/>
          <a:lstStyle/>
          <a:p>
            <a:r>
              <a:rPr lang="fr-FR" sz="3200" b="1" dirty="0">
                <a:latin typeface="Verdana" pitchFamily="34" charset="0"/>
              </a:rPr>
              <a:t>EEA Grants </a:t>
            </a:r>
          </a:p>
          <a:p>
            <a:r>
              <a:rPr lang="fr-FR" sz="3200" b="1" dirty="0" err="1">
                <a:solidFill>
                  <a:schemeClr val="tx1">
                    <a:lumMod val="75000"/>
                    <a:lumOff val="25000"/>
                  </a:schemeClr>
                </a:solidFill>
                <a:latin typeface="Verdana" pitchFamily="34" charset="0"/>
              </a:rPr>
              <a:t>Norway</a:t>
            </a:r>
            <a:r>
              <a:rPr lang="fr-FR" sz="3200" b="1" dirty="0">
                <a:solidFill>
                  <a:schemeClr val="tx1">
                    <a:lumMod val="75000"/>
                    <a:lumOff val="25000"/>
                  </a:schemeClr>
                </a:solidFill>
                <a:latin typeface="Verdana" pitchFamily="34" charset="0"/>
              </a:rPr>
              <a:t> Grants</a:t>
            </a:r>
          </a:p>
        </p:txBody>
      </p:sp>
      <p:sp>
        <p:nvSpPr>
          <p:cNvPr id="2" name="Titre 1"/>
          <p:cNvSpPr txBox="1">
            <a:spLocks/>
          </p:cNvSpPr>
          <p:nvPr/>
        </p:nvSpPr>
        <p:spPr>
          <a:xfrm>
            <a:off x="736600" y="4622800"/>
            <a:ext cx="4740275" cy="954088"/>
          </a:xfrm>
          <a:prstGeom prst="rect">
            <a:avLst/>
          </a:prstGeom>
          <a:effectLst>
            <a:outerShdw blurRad="76200" dir="13500000" sy="23000" kx="1200000" algn="br" rotWithShape="0">
              <a:prstClr val="black">
                <a:alpha val="20000"/>
              </a:prstClr>
            </a:outerShdw>
          </a:effectLst>
        </p:spPr>
        <p:txBody>
          <a:bodyPr anchor="ctr"/>
          <a:lstStyle/>
          <a:p>
            <a:r>
              <a:rPr lang="pl-PL" dirty="0" smtClean="0">
                <a:latin typeface="Verdana" pitchFamily="34" charset="0"/>
              </a:rPr>
              <a:t>Iwona Czerniec</a:t>
            </a:r>
            <a:endParaRPr lang="pl-PL" dirty="0" smtClean="0">
              <a:latin typeface="Verdana" pitchFamily="34" charset="0"/>
            </a:endParaRPr>
          </a:p>
          <a:p>
            <a:r>
              <a:rPr lang="pl-PL" dirty="0" smtClean="0">
                <a:latin typeface="Verdana" pitchFamily="34" charset="0"/>
              </a:rPr>
              <a:t>Związek Miast i Gmin Dorzecza Parsęty</a:t>
            </a:r>
            <a:endParaRPr lang="fr-FR" dirty="0">
              <a:latin typeface="Verdana" pitchFamily="34" charset="0"/>
            </a:endParaRPr>
          </a:p>
          <a:p>
            <a:r>
              <a:rPr lang="pl-PL" dirty="0" smtClean="0">
                <a:solidFill>
                  <a:schemeClr val="tx1">
                    <a:lumMod val="75000"/>
                    <a:lumOff val="25000"/>
                  </a:schemeClr>
                </a:solidFill>
                <a:latin typeface="Verdana" pitchFamily="34" charset="0"/>
              </a:rPr>
              <a:t>20.06.2013 r.</a:t>
            </a:r>
            <a:endParaRPr lang="fr-FR" dirty="0">
              <a:solidFill>
                <a:schemeClr val="tx1">
                  <a:lumMod val="75000"/>
                  <a:lumOff val="25000"/>
                </a:schemeClr>
              </a:solidFill>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585871"/>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pl-PL" sz="1600" dirty="0">
                <a:solidFill>
                  <a:srgbClr val="4D4D4D"/>
                </a:solidFill>
                <a:latin typeface="Verdana" pitchFamily="34" charset="0"/>
              </a:rPr>
              <a:t>modernizacja instalacji ogrzewania i/lub przygotowania ciepłej wody użytkowej, w tym: wymianę, izolację cieplną, równoważenie hydrauliczne</a:t>
            </a:r>
            <a:r>
              <a:rPr lang="pl-PL" sz="1600" dirty="0" smtClean="0">
                <a:solidFill>
                  <a:srgbClr val="4D4D4D"/>
                </a:solidFill>
                <a:latin typeface="Verdana" pitchFamily="34" charset="0"/>
              </a:rPr>
              <a:t>;</a:t>
            </a:r>
          </a:p>
          <a:p>
            <a:pPr algn="just"/>
            <a:endParaRPr lang="pl-PL" sz="1600" dirty="0">
              <a:solidFill>
                <a:srgbClr val="4D4D4D"/>
              </a:solidFill>
              <a:latin typeface="Verdana" pitchFamily="34" charset="0"/>
            </a:endParaRPr>
          </a:p>
          <a:p>
            <a:pPr marL="342900" indent="-342900" algn="just">
              <a:buFont typeface="Wingdings" pitchFamily="2" charset="2"/>
              <a:buChar char="Ø"/>
            </a:pPr>
            <a:r>
              <a:rPr lang="pl-PL" sz="1600" dirty="0" smtClean="0">
                <a:solidFill>
                  <a:srgbClr val="4D4D4D"/>
                </a:solidFill>
                <a:latin typeface="Verdana" pitchFamily="34" charset="0"/>
              </a:rPr>
              <a:t>Modernizacja systemu wentylacji poprzez poprawę systemu wentylacji naturalnej lub mechanicznej oraz zastąpienie systemu wentylacji naturalnej systemem wentylacji mechanicznej;</a:t>
            </a:r>
          </a:p>
          <a:p>
            <a:pPr algn="just"/>
            <a:endParaRPr lang="pl-PL" sz="1600" dirty="0" smtClean="0">
              <a:solidFill>
                <a:srgbClr val="4D4D4D"/>
              </a:solidFill>
              <a:latin typeface="Verdana" pitchFamily="34" charset="0"/>
            </a:endParaRPr>
          </a:p>
          <a:p>
            <a:pPr marL="342900" indent="-342900" algn="just">
              <a:buFont typeface="Wingdings" pitchFamily="2" charset="2"/>
              <a:buChar char="Ø"/>
            </a:pPr>
            <a:r>
              <a:rPr lang="pl-PL" sz="1600" dirty="0" smtClean="0">
                <a:solidFill>
                  <a:srgbClr val="4D4D4D"/>
                </a:solidFill>
                <a:latin typeface="Verdana" pitchFamily="34" charset="0"/>
              </a:rPr>
              <a:t>Modernizacja instalacji chłodzenia (klimatyzacji), w tym wymianę, izolację cieplną, równoważenie hydrauliczne; w przypadku wymagań technicznych lub prawnych stawianych budynkowi zastąpienie istniejącego systemu chłodzenia za pomocą lokalnych układów klimatyzatorów rozdzielonych ze skraplaczami chłodzonymi powietrzem w każdym pomieszczeniu instalacją chłodzenia; z wykorzystaniem chłodu pochodzącego z odnawialnych źródeł energii lub wysokosprawnej </a:t>
            </a:r>
            <a:r>
              <a:rPr lang="pl-PL" sz="1600" dirty="0" err="1" smtClean="0">
                <a:solidFill>
                  <a:srgbClr val="4D4D4D"/>
                </a:solidFill>
                <a:latin typeface="Verdana" pitchFamily="34" charset="0"/>
              </a:rPr>
              <a:t>trigeneracji</a:t>
            </a:r>
            <a:r>
              <a:rPr lang="pl-PL" sz="1600" dirty="0" smtClean="0">
                <a:solidFill>
                  <a:srgbClr val="4D4D4D"/>
                </a:solidFill>
                <a:latin typeface="Verdana" pitchFamily="34" charset="0"/>
              </a:rPr>
              <a:t>.</a:t>
            </a:r>
          </a:p>
          <a:p>
            <a:pPr algn="ctr"/>
            <a:endParaRPr lang="pl-PL" sz="20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2007913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3108543"/>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pl-PL" sz="1600" dirty="0" smtClean="0">
                <a:solidFill>
                  <a:srgbClr val="4D4D4D"/>
                </a:solidFill>
                <a:latin typeface="Verdana" pitchFamily="34" charset="0"/>
              </a:rPr>
              <a:t>Montaż systemów zarządzania energią w budynkach – np. komputerowe systemy zarzadzania energią w budynkach (BEMS);</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smtClean="0">
                <a:solidFill>
                  <a:srgbClr val="4D4D4D"/>
                </a:solidFill>
                <a:latin typeface="Verdana" pitchFamily="34" charset="0"/>
              </a:rPr>
              <a:t>Inne prace niezbędne do osiągnięcia niższego poziomu zużycia ciepła lub chłodu takie jak: montaż urządzeń zacieniających okna, likwidacja liniowych lub/i punktowych mostków cieplnych, zastosowanie pasywnych elementów przeciwsłonecznych, wykorzystanie materiałów zmiennofazowych;</a:t>
            </a:r>
          </a:p>
          <a:p>
            <a:pPr marL="285750" indent="-285750" algn="just">
              <a:buFont typeface="Wingdings" pitchFamily="2" charset="2"/>
              <a:buChar char="Ø"/>
            </a:pPr>
            <a:endParaRPr lang="pl-PL" sz="1600" dirty="0" smtClean="0">
              <a:solidFill>
                <a:srgbClr val="4D4D4D"/>
              </a:solidFill>
              <a:latin typeface="Verdana" pitchFamily="34" charset="0"/>
            </a:endParaRPr>
          </a:p>
          <a:p>
            <a:pPr algn="just"/>
            <a:endParaRPr lang="pl-PL" sz="1600" dirty="0" smtClean="0">
              <a:solidFill>
                <a:srgbClr val="4D4D4D"/>
              </a:solidFill>
              <a:latin typeface="Verdana" pitchFamily="34" charset="0"/>
            </a:endParaRPr>
          </a:p>
          <a:p>
            <a:pPr algn="ctr"/>
            <a:endParaRPr lang="pl-PL" sz="20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183505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3046988"/>
          </a:xfrm>
          <a:prstGeom prst="rect">
            <a:avLst/>
          </a:prstGeom>
          <a:noFill/>
          <a:ln w="9525">
            <a:noFill/>
            <a:miter lim="800000"/>
            <a:headEnd/>
            <a:tailEnd/>
          </a:ln>
        </p:spPr>
        <p:txBody>
          <a:bodyPr>
            <a:spAutoFit/>
          </a:bodyPr>
          <a:lstStyle/>
          <a:p>
            <a:pPr algn="just"/>
            <a:r>
              <a:rPr lang="pl-PL" sz="1600" dirty="0" smtClean="0">
                <a:solidFill>
                  <a:srgbClr val="4D4D4D"/>
                </a:solidFill>
                <a:latin typeface="Verdana" pitchFamily="34" charset="0"/>
              </a:rPr>
              <a:t>2. W ramach prac niezbędnych do osiągnięcia niższego poziomu zużycia energii elektrycznej potrzebnej do użytkowania budynków mogą być finansowane działania takie jak:</a:t>
            </a:r>
          </a:p>
          <a:p>
            <a:pPr marL="342900" indent="-342900" algn="just">
              <a:buFont typeface="+mj-lt"/>
              <a:buAutoNum type="arabicPeriod"/>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smtClean="0">
                <a:solidFill>
                  <a:srgbClr val="4D4D4D"/>
                </a:solidFill>
                <a:latin typeface="Verdana" pitchFamily="34" charset="0"/>
              </a:rPr>
              <a:t>Wymiana urządzeń energii pomocniczej na energooszczędne (w tym wymiana układów pompowych i pomp – stosowanie pomp o płynnej regulacji);</a:t>
            </a:r>
          </a:p>
          <a:p>
            <a:pPr marL="285750" indent="-285750" algn="just">
              <a:buFont typeface="Wingdings" pitchFamily="2" charset="2"/>
              <a:buChar char="Ø"/>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smtClean="0">
                <a:solidFill>
                  <a:srgbClr val="4D4D4D"/>
                </a:solidFill>
                <a:latin typeface="Verdana" pitchFamily="34" charset="0"/>
              </a:rPr>
              <a:t>Wymiana oświetlenia wbudowanego na energooszczędne (jako dodatkowe zadanie realizowane równolegle z termomodernizacją budynków);</a:t>
            </a:r>
          </a:p>
          <a:p>
            <a:pPr marL="285750" indent="-285750" algn="just">
              <a:buFont typeface="Wingdings" pitchFamily="2" charset="2"/>
              <a:buChar char="Ø"/>
            </a:pPr>
            <a:endParaRPr lang="pl-PL" sz="16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3723683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770537"/>
          </a:xfrm>
          <a:prstGeom prst="rect">
            <a:avLst/>
          </a:prstGeom>
          <a:noFill/>
          <a:ln w="9525">
            <a:noFill/>
            <a:miter lim="800000"/>
            <a:headEnd/>
            <a:tailEnd/>
          </a:ln>
        </p:spPr>
        <p:txBody>
          <a:bodyPr>
            <a:spAutoFit/>
          </a:bodyPr>
          <a:lstStyle/>
          <a:p>
            <a:pPr algn="just"/>
            <a:r>
              <a:rPr lang="pl-PL" sz="1600" dirty="0">
                <a:solidFill>
                  <a:srgbClr val="4D4D4D"/>
                </a:solidFill>
                <a:latin typeface="Verdana" pitchFamily="34" charset="0"/>
              </a:rPr>
              <a:t>3</a:t>
            </a:r>
            <a:r>
              <a:rPr lang="pl-PL" sz="1600" dirty="0" smtClean="0">
                <a:solidFill>
                  <a:srgbClr val="4D4D4D"/>
                </a:solidFill>
                <a:latin typeface="Verdana" pitchFamily="34" charset="0"/>
              </a:rPr>
              <a:t>. W ramach modernizacji lub zastąpienia istniejących źródeł energii zaopatrujących budynki użyteczności publicznej nowoczesnymi, energooszczędnymi i ekologicznymi źródłami ciepła lub energii elektrycznej o łącznej mocy nominalnej do 5 MW, mogą być finansowane następujące urządzenia:</a:t>
            </a:r>
          </a:p>
          <a:p>
            <a:pPr marL="342900" indent="-342900" algn="just">
              <a:buFont typeface="+mj-lt"/>
              <a:buAutoNum type="arabicPeriod"/>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u</a:t>
            </a:r>
            <a:r>
              <a:rPr lang="pl-PL" sz="1600" dirty="0" smtClean="0">
                <a:solidFill>
                  <a:srgbClr val="4D4D4D"/>
                </a:solidFill>
                <a:latin typeface="Verdana" pitchFamily="34" charset="0"/>
              </a:rPr>
              <a:t>rządzenia do produkcji ciepła opalane biomasą (kotły na biomasę);</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u</a:t>
            </a:r>
            <a:r>
              <a:rPr lang="pl-PL" sz="1600" dirty="0" smtClean="0">
                <a:solidFill>
                  <a:srgbClr val="4D4D4D"/>
                </a:solidFill>
                <a:latin typeface="Verdana" pitchFamily="34" charset="0"/>
              </a:rPr>
              <a:t>kłady (ogniwa) fotowoltaiczne (o mocy do 200 kW dla jednego przyłącza elektroenergetycznego do budynku);</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r</a:t>
            </a:r>
            <a:r>
              <a:rPr lang="pl-PL" sz="1600" dirty="0" smtClean="0">
                <a:solidFill>
                  <a:srgbClr val="4D4D4D"/>
                </a:solidFill>
                <a:latin typeface="Verdana" pitchFamily="34" charset="0"/>
              </a:rPr>
              <a:t>ekuperatory ciepła;</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p</a:t>
            </a:r>
            <a:r>
              <a:rPr lang="pl-PL" sz="1600" dirty="0" smtClean="0">
                <a:solidFill>
                  <a:srgbClr val="4D4D4D"/>
                </a:solidFill>
                <a:latin typeface="Verdana" pitchFamily="34" charset="0"/>
              </a:rPr>
              <a:t>ompy ciepła;</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k</a:t>
            </a:r>
            <a:r>
              <a:rPr lang="pl-PL" sz="1600" dirty="0" smtClean="0">
                <a:solidFill>
                  <a:srgbClr val="4D4D4D"/>
                </a:solidFill>
                <a:latin typeface="Verdana" pitchFamily="34" charset="0"/>
              </a:rPr>
              <a:t>olektory słoneczne;</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endParaRPr lang="pl-PL" sz="16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3467335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3539430"/>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pl-PL" sz="1600" dirty="0">
                <a:solidFill>
                  <a:srgbClr val="4D4D4D"/>
                </a:solidFill>
                <a:latin typeface="Verdana" pitchFamily="34" charset="0"/>
              </a:rPr>
              <a:t>m</a:t>
            </a:r>
            <a:r>
              <a:rPr lang="pl-PL" sz="1600" dirty="0" smtClean="0">
                <a:solidFill>
                  <a:srgbClr val="4D4D4D"/>
                </a:solidFill>
                <a:latin typeface="Verdana" pitchFamily="34" charset="0"/>
              </a:rPr>
              <a:t>ałe (micro) turbiny wiatrowe (budynkowe prądnice wiatrowe) – o mocy do 40 kW dla jednego przyłącza elektroenergetycznego do budynku;</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u</a:t>
            </a:r>
            <a:r>
              <a:rPr lang="pl-PL" sz="1600" dirty="0" smtClean="0">
                <a:solidFill>
                  <a:srgbClr val="4D4D4D"/>
                </a:solidFill>
                <a:latin typeface="Verdana" pitchFamily="34" charset="0"/>
              </a:rPr>
              <a:t>rządzenia i instalacje do wytwarzania energii elektrycznej i ciepła opalane biogazem;</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u</a:t>
            </a:r>
            <a:r>
              <a:rPr lang="pl-PL" sz="1600" dirty="0" smtClean="0">
                <a:solidFill>
                  <a:srgbClr val="4D4D4D"/>
                </a:solidFill>
                <a:latin typeface="Verdana" pitchFamily="34" charset="0"/>
              </a:rPr>
              <a:t>rządzenia do produkcji ciepła zasilane energią geotermalną (instalacje do wykorzystania energii pochodzącej ze źródeł geotermalnych).</a:t>
            </a:r>
          </a:p>
          <a:p>
            <a:pPr marL="285750" indent="-285750" algn="just">
              <a:buFont typeface="Wingdings" pitchFamily="2" charset="2"/>
              <a:buChar char="Ø"/>
            </a:pPr>
            <a:endParaRPr lang="pl-PL" sz="1600" dirty="0" smtClean="0">
              <a:solidFill>
                <a:srgbClr val="4D4D4D"/>
              </a:solidFill>
              <a:latin typeface="Verdana" pitchFamily="34" charset="0"/>
            </a:endParaRPr>
          </a:p>
          <a:p>
            <a:pPr algn="just"/>
            <a:endParaRPr lang="pl-PL" sz="1600" dirty="0" smtClean="0">
              <a:solidFill>
                <a:srgbClr val="4D4D4D"/>
              </a:solidFill>
              <a:latin typeface="Verdana" pitchFamily="34" charset="0"/>
            </a:endParaRPr>
          </a:p>
          <a:p>
            <a:pPr algn="just"/>
            <a:endParaRPr lang="pl-PL" sz="1600" dirty="0" smtClean="0">
              <a:solidFill>
                <a:srgbClr val="4D4D4D"/>
              </a:solidFill>
              <a:latin typeface="Verdana" pitchFamily="34" charset="0"/>
            </a:endParaRPr>
          </a:p>
          <a:p>
            <a:pPr marL="285750" indent="-285750" algn="just">
              <a:buFont typeface="Wingdings" pitchFamily="2" charset="2"/>
              <a:buChar char="Ø"/>
            </a:pPr>
            <a:endParaRPr lang="pl-PL" sz="16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628605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5509200"/>
          </a:xfrm>
          <a:prstGeom prst="rect">
            <a:avLst/>
          </a:prstGeom>
          <a:noFill/>
          <a:ln w="9525">
            <a:noFill/>
            <a:miter lim="800000"/>
            <a:headEnd/>
            <a:tailEnd/>
          </a:ln>
        </p:spPr>
        <p:txBody>
          <a:bodyPr>
            <a:spAutoFit/>
          </a:bodyPr>
          <a:lstStyle/>
          <a:p>
            <a:pPr algn="just"/>
            <a:r>
              <a:rPr lang="pl-PL" sz="1600" dirty="0" smtClean="0">
                <a:solidFill>
                  <a:srgbClr val="4D4D4D"/>
                </a:solidFill>
                <a:latin typeface="Verdana" pitchFamily="34" charset="0"/>
              </a:rPr>
              <a:t>W ramach modernizacji lub zastąpienia istniejących źródeł energii można także, w celu uzyskania oszczędności energii lub redukcji emisji CO2:</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z</a:t>
            </a:r>
            <a:r>
              <a:rPr lang="pl-PL" sz="1600" dirty="0" smtClean="0">
                <a:solidFill>
                  <a:srgbClr val="4D4D4D"/>
                </a:solidFill>
                <a:latin typeface="Verdana" pitchFamily="34" charset="0"/>
              </a:rPr>
              <a:t>mniejszyć udział istniejącego źródła energii poprzez przyłączenie źródła lub źródeł, o których mowa w pkt. 3;</a:t>
            </a:r>
          </a:p>
          <a:p>
            <a:pPr marL="285750" indent="-285750" algn="just">
              <a:buFont typeface="Wingdings" pitchFamily="2" charset="2"/>
              <a:buChar char="Ø"/>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w</a:t>
            </a:r>
            <a:r>
              <a:rPr lang="pl-PL" sz="1600" dirty="0" smtClean="0">
                <a:solidFill>
                  <a:srgbClr val="4D4D4D"/>
                </a:solidFill>
                <a:latin typeface="Verdana" pitchFamily="34" charset="0"/>
              </a:rPr>
              <a:t>ykonać montaż systemu automatyki lub regulacji źródeł ciepła;</a:t>
            </a:r>
          </a:p>
          <a:p>
            <a:pPr marL="285750" indent="-285750" algn="just">
              <a:buFont typeface="Wingdings" pitchFamily="2" charset="2"/>
              <a:buChar char="Ø"/>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w</a:t>
            </a:r>
            <a:r>
              <a:rPr lang="pl-PL" sz="1600" dirty="0" smtClean="0">
                <a:solidFill>
                  <a:srgbClr val="4D4D4D"/>
                </a:solidFill>
                <a:latin typeface="Verdana" pitchFamily="34" charset="0"/>
              </a:rPr>
              <a:t>ykonać instalację </a:t>
            </a:r>
            <a:r>
              <a:rPr lang="pl-PL" sz="1600" dirty="0" err="1" smtClean="0">
                <a:solidFill>
                  <a:srgbClr val="4D4D4D"/>
                </a:solidFill>
                <a:latin typeface="Verdana" pitchFamily="34" charset="0"/>
              </a:rPr>
              <a:t>przesyłu</a:t>
            </a:r>
            <a:r>
              <a:rPr lang="pl-PL" sz="1600" dirty="0" smtClean="0">
                <a:solidFill>
                  <a:srgbClr val="4D4D4D"/>
                </a:solidFill>
                <a:latin typeface="Verdana" pitchFamily="34" charset="0"/>
              </a:rPr>
              <a:t>/przyłączenia (np. do istniejącej instalacji, paliwa np. gazu);</a:t>
            </a:r>
          </a:p>
          <a:p>
            <a:pPr marL="285750" indent="-285750" algn="just">
              <a:buFont typeface="Wingdings" pitchFamily="2" charset="2"/>
              <a:buChar char="Ø"/>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w</a:t>
            </a:r>
            <a:r>
              <a:rPr lang="pl-PL" sz="1600" dirty="0" smtClean="0">
                <a:solidFill>
                  <a:srgbClr val="4D4D4D"/>
                </a:solidFill>
                <a:latin typeface="Verdana" pitchFamily="34" charset="0"/>
              </a:rPr>
              <a:t>ymienić lub przebudować przestarzałe lokalne sieci ciepłownicze (od źródeł ciepła do budynków użyteczności publicznej) dokonując:  zmiany technologii wykonania tych sieci (np. wymiana sieci na preizolowaną); zmiany trasy przebiegu rurociągów w celu zmniejszenia ich długości lub likwidację zbędnych odcinków; zmiany średnicy rurociągów </a:t>
            </a:r>
            <a:r>
              <a:rPr lang="pl-PL" sz="1600" dirty="0">
                <a:solidFill>
                  <a:srgbClr val="4D4D4D"/>
                </a:solidFill>
                <a:latin typeface="Verdana" pitchFamily="34" charset="0"/>
              </a:rPr>
              <a:t>w celu poprawy wymagań </a:t>
            </a:r>
            <a:r>
              <a:rPr lang="pl-PL" sz="1600" dirty="0" smtClean="0">
                <a:solidFill>
                  <a:srgbClr val="4D4D4D"/>
                </a:solidFill>
                <a:latin typeface="Verdana" pitchFamily="34" charset="0"/>
              </a:rPr>
              <a:t>hydraulicznych;</a:t>
            </a:r>
          </a:p>
          <a:p>
            <a:pPr algn="just"/>
            <a:endParaRPr lang="pl-PL" sz="1600" dirty="0" smtClean="0">
              <a:solidFill>
                <a:srgbClr val="4D4D4D"/>
              </a:solidFill>
              <a:latin typeface="Verdana" pitchFamily="34" charset="0"/>
            </a:endParaRPr>
          </a:p>
          <a:p>
            <a:pPr algn="just"/>
            <a:endParaRPr lang="pl-PL" sz="1600" dirty="0" smtClean="0">
              <a:solidFill>
                <a:srgbClr val="4D4D4D"/>
              </a:solidFill>
              <a:latin typeface="Verdana" pitchFamily="34" charset="0"/>
            </a:endParaRPr>
          </a:p>
          <a:p>
            <a:pPr marL="285750" indent="-285750" algn="just">
              <a:buFont typeface="Wingdings" pitchFamily="2" charset="2"/>
              <a:buChar char="Ø"/>
            </a:pPr>
            <a:endParaRPr lang="pl-PL" sz="16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1470963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524315"/>
          </a:xfrm>
          <a:prstGeom prst="rect">
            <a:avLst/>
          </a:prstGeom>
          <a:noFill/>
          <a:ln w="9525">
            <a:noFill/>
            <a:miter lim="800000"/>
            <a:headEnd/>
            <a:tailEnd/>
          </a:ln>
        </p:spPr>
        <p:txBody>
          <a:bodyPr>
            <a:spAutoFit/>
          </a:bodyPr>
          <a:lstStyle/>
          <a:p>
            <a:pPr algn="just"/>
            <a:r>
              <a:rPr lang="pl-PL" sz="1600" dirty="0" smtClean="0">
                <a:solidFill>
                  <a:srgbClr val="4D4D4D"/>
                </a:solidFill>
                <a:latin typeface="Verdana" pitchFamily="34" charset="0"/>
              </a:rPr>
              <a:t>	usunięcia nieszczelności i przyczyn ich powstania; poprawy                    	izolacji cieplnej rurociągów; zmiany parametrów pracy sieci 	ciepłowniczej lub sposobu regulacji tej sieci; wprowadzenia 	systemu monitoringu i sterowania pracą.</a:t>
            </a:r>
          </a:p>
          <a:p>
            <a:pPr algn="just"/>
            <a:endParaRPr lang="pl-PL" sz="1600" dirty="0">
              <a:solidFill>
                <a:srgbClr val="4D4D4D"/>
              </a:solidFill>
              <a:latin typeface="Verdana" pitchFamily="34" charset="0"/>
            </a:endParaRPr>
          </a:p>
          <a:p>
            <a:pPr algn="just"/>
            <a:r>
              <a:rPr lang="pl-PL" sz="1600" dirty="0" smtClean="0">
                <a:solidFill>
                  <a:srgbClr val="4D4D4D"/>
                </a:solidFill>
                <a:latin typeface="Verdana" pitchFamily="34" charset="0"/>
              </a:rPr>
              <a:t>4. </a:t>
            </a:r>
            <a:r>
              <a:rPr lang="pl-PL" sz="1600" dirty="0">
                <a:solidFill>
                  <a:srgbClr val="4D4D4D"/>
                </a:solidFill>
                <a:latin typeface="Verdana" pitchFamily="34" charset="0"/>
              </a:rPr>
              <a:t>W ramach </a:t>
            </a:r>
            <a:r>
              <a:rPr lang="pl-PL" sz="1600" dirty="0" smtClean="0">
                <a:solidFill>
                  <a:srgbClr val="4D4D4D"/>
                </a:solidFill>
                <a:latin typeface="Verdana" pitchFamily="34" charset="0"/>
              </a:rPr>
              <a:t>instalacji (poprzez przyłączenie budynków użyteczności publicznej do zbiorczej sieci ciepłowniczej i likwidację istniejących niskoefektywnych źródeł ciepła), modernizacji lub wymiany węzłów cieplnych o łącznej mocy nominalnej do 3 MW, mogą </a:t>
            </a:r>
            <a:r>
              <a:rPr lang="pl-PL" sz="1600" dirty="0">
                <a:solidFill>
                  <a:srgbClr val="4D4D4D"/>
                </a:solidFill>
                <a:latin typeface="Verdana" pitchFamily="34" charset="0"/>
              </a:rPr>
              <a:t>być finansowane następujące </a:t>
            </a:r>
            <a:r>
              <a:rPr lang="pl-PL" sz="1600" dirty="0" smtClean="0">
                <a:solidFill>
                  <a:srgbClr val="4D4D4D"/>
                </a:solidFill>
                <a:latin typeface="Verdana" pitchFamily="34" charset="0"/>
              </a:rPr>
              <a:t>działania: </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z</a:t>
            </a:r>
            <a:r>
              <a:rPr lang="pl-PL" sz="1600" dirty="0" smtClean="0">
                <a:solidFill>
                  <a:srgbClr val="4D4D4D"/>
                </a:solidFill>
                <a:latin typeface="Verdana" pitchFamily="34" charset="0"/>
              </a:rPr>
              <a:t>astosowanie urządzeń i technologii o wyższej efektywności energetycznej (izolacje, napędy, wymienniki);</a:t>
            </a:r>
          </a:p>
          <a:p>
            <a:pPr marL="285750" indent="-285750" algn="just">
              <a:buFont typeface="Wingdings" pitchFamily="2" charset="2"/>
              <a:buChar char="Ø"/>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m</a:t>
            </a:r>
            <a:r>
              <a:rPr lang="pl-PL" sz="1600" dirty="0" smtClean="0">
                <a:solidFill>
                  <a:srgbClr val="4D4D4D"/>
                </a:solidFill>
                <a:latin typeface="Verdana" pitchFamily="34" charset="0"/>
              </a:rPr>
              <a:t>ontaż systemu automatyki lub regulacji węzłów cieplnych.</a:t>
            </a:r>
            <a:endParaRPr lang="pl-PL" sz="1600" dirty="0">
              <a:solidFill>
                <a:srgbClr val="4D4D4D"/>
              </a:solidFill>
              <a:latin typeface="Verdana" pitchFamily="34" charset="0"/>
            </a:endParaRPr>
          </a:p>
          <a:p>
            <a:pPr algn="just"/>
            <a:endParaRPr lang="pl-PL" sz="1600" dirty="0" smtClean="0">
              <a:solidFill>
                <a:srgbClr val="4D4D4D"/>
              </a:solidFill>
              <a:latin typeface="Verdana" pitchFamily="34" charset="0"/>
            </a:endParaRPr>
          </a:p>
          <a:p>
            <a:pPr algn="just"/>
            <a:endParaRPr lang="pl-PL" sz="1600" dirty="0" smtClean="0">
              <a:solidFill>
                <a:srgbClr val="4D4D4D"/>
              </a:solidFill>
              <a:latin typeface="Verdana" pitchFamily="34" charset="0"/>
            </a:endParaRPr>
          </a:p>
          <a:p>
            <a:pPr marL="285750" indent="-285750" algn="just">
              <a:buFont typeface="Wingdings" pitchFamily="2" charset="2"/>
              <a:buChar char="Ø"/>
            </a:pPr>
            <a:endParaRPr lang="pl-PL" sz="16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34897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524315"/>
          </a:xfrm>
          <a:prstGeom prst="rect">
            <a:avLst/>
          </a:prstGeom>
          <a:noFill/>
          <a:ln w="9525">
            <a:noFill/>
            <a:miter lim="800000"/>
            <a:headEnd/>
            <a:tailEnd/>
          </a:ln>
        </p:spPr>
        <p:txBody>
          <a:bodyPr>
            <a:spAutoFit/>
          </a:bodyPr>
          <a:lstStyle/>
          <a:p>
            <a:pPr algn="just"/>
            <a:r>
              <a:rPr lang="pl-PL" sz="1600" dirty="0" smtClean="0">
                <a:solidFill>
                  <a:srgbClr val="4D4D4D"/>
                </a:solidFill>
                <a:latin typeface="Verdana" pitchFamily="34" charset="0"/>
              </a:rPr>
              <a:t>Do dofinansowania kwalifikują się projekty, w zakresie których realizowane są łącznie działania, o których mowa w pkt. 1, 2, 3 lub/i 4.</a:t>
            </a:r>
          </a:p>
          <a:p>
            <a:pPr algn="just"/>
            <a:endParaRPr lang="pl-PL" sz="1600" dirty="0">
              <a:solidFill>
                <a:srgbClr val="4D4D4D"/>
              </a:solidFill>
              <a:latin typeface="Verdana" pitchFamily="34" charset="0"/>
            </a:endParaRPr>
          </a:p>
          <a:p>
            <a:pPr algn="just"/>
            <a:r>
              <a:rPr lang="pl-PL" sz="1600" dirty="0" smtClean="0">
                <a:solidFill>
                  <a:srgbClr val="4D4D4D"/>
                </a:solidFill>
                <a:latin typeface="Verdana" pitchFamily="34" charset="0"/>
              </a:rPr>
              <a:t>Do dofinansowania kwalifikują się projekty, w zakresie których realizowane są działania, o których mowa w pkt. 1 (bez konieczności realizacji działań, o których mowa w pkt. 2, 3, 4.</a:t>
            </a:r>
          </a:p>
          <a:p>
            <a:pPr algn="just"/>
            <a:endParaRPr lang="pl-PL" sz="1600" dirty="0">
              <a:solidFill>
                <a:srgbClr val="4D4D4D"/>
              </a:solidFill>
              <a:latin typeface="Verdana" pitchFamily="34" charset="0"/>
            </a:endParaRPr>
          </a:p>
          <a:p>
            <a:pPr algn="just"/>
            <a:r>
              <a:rPr lang="pl-PL" sz="1600" dirty="0" smtClean="0">
                <a:solidFill>
                  <a:srgbClr val="4D4D4D"/>
                </a:solidFill>
                <a:latin typeface="Verdana" pitchFamily="34" charset="0"/>
              </a:rPr>
              <a:t>Do dofinansowania kwalifikują się projekty, w zakresie których realizowane są działania, o których mowa w pkt. 1 i 2 (bez konieczności realizacji działań, o których mowa w pkt. 3 i/lub 4) – w zależności od źródła energii (ciepła i/lub energii elektrycznej).</a:t>
            </a:r>
          </a:p>
          <a:p>
            <a:pPr algn="just"/>
            <a:endParaRPr lang="pl-PL" sz="1600" dirty="0">
              <a:solidFill>
                <a:srgbClr val="4D4D4D"/>
              </a:solidFill>
              <a:latin typeface="Verdana" pitchFamily="34" charset="0"/>
            </a:endParaRPr>
          </a:p>
          <a:p>
            <a:pPr algn="just"/>
            <a:r>
              <a:rPr lang="pl-PL" sz="1600" dirty="0" smtClean="0">
                <a:solidFill>
                  <a:srgbClr val="4D4D4D"/>
                </a:solidFill>
                <a:latin typeface="Verdana" pitchFamily="34" charset="0"/>
              </a:rPr>
              <a:t>Nie kwalifikują się do dofinansowania projekty realizowane wyłącznie w zakresie, o którym mowa w pkt. 2 lub/i 4.</a:t>
            </a:r>
          </a:p>
          <a:p>
            <a:pPr algn="just"/>
            <a:endParaRPr lang="pl-PL" sz="1600" dirty="0" smtClean="0">
              <a:solidFill>
                <a:srgbClr val="4D4D4D"/>
              </a:solidFill>
              <a:latin typeface="Verdana" pitchFamily="34" charset="0"/>
            </a:endParaRPr>
          </a:p>
          <a:p>
            <a:pPr algn="just"/>
            <a:endParaRPr lang="pl-PL" sz="1600" dirty="0" smtClean="0">
              <a:solidFill>
                <a:srgbClr val="4D4D4D"/>
              </a:solidFill>
              <a:latin typeface="Verdana" pitchFamily="34" charset="0"/>
            </a:endParaRPr>
          </a:p>
          <a:p>
            <a:pPr marL="285750" indent="-285750" algn="just">
              <a:buFont typeface="Wingdings" pitchFamily="2" charset="2"/>
              <a:buChar char="Ø"/>
            </a:pPr>
            <a:endParaRPr lang="pl-PL" sz="16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4156090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5509200"/>
          </a:xfrm>
          <a:prstGeom prst="rect">
            <a:avLst/>
          </a:prstGeom>
          <a:noFill/>
          <a:ln w="9525">
            <a:noFill/>
            <a:miter lim="800000"/>
            <a:headEnd/>
            <a:tailEnd/>
          </a:ln>
        </p:spPr>
        <p:txBody>
          <a:bodyPr>
            <a:spAutoFit/>
          </a:bodyPr>
          <a:lstStyle/>
          <a:p>
            <a:pPr algn="just"/>
            <a:r>
              <a:rPr lang="pl-PL" sz="1600" dirty="0" smtClean="0">
                <a:solidFill>
                  <a:srgbClr val="4D4D4D"/>
                </a:solidFill>
                <a:latin typeface="Verdana" pitchFamily="34" charset="0"/>
              </a:rPr>
              <a:t>W przypadku wystąpienia w projekcie nieprzewidzianych, dodatkowych, uzupełniających robót towarzyszących, koniecznych do osiągnięcia celu ogólnego projektu, prowadzących do bezpośredniej oszczędności energii oraz robót odtworzeniowych (przywrócenie do stanu sprzed modernizacji) za kwalifikowany koszt można uznać m.in.:</a:t>
            </a:r>
          </a:p>
          <a:p>
            <a:pPr algn="just"/>
            <a:endParaRPr lang="pl-PL" sz="1600" dirty="0" smtClean="0">
              <a:solidFill>
                <a:srgbClr val="4D4D4D"/>
              </a:solidFill>
              <a:latin typeface="Verdana" pitchFamily="34" charset="0"/>
            </a:endParaRPr>
          </a:p>
          <a:p>
            <a:pPr marL="342900" indent="-342900" algn="just">
              <a:buAutoNum type="arabicPeriod"/>
            </a:pPr>
            <a:r>
              <a:rPr lang="pl-PL" sz="1600" dirty="0" smtClean="0">
                <a:solidFill>
                  <a:srgbClr val="4D4D4D"/>
                </a:solidFill>
                <a:latin typeface="Verdana" pitchFamily="34" charset="0"/>
              </a:rPr>
              <a:t>Roboty odtworzeniowe – np.:</a:t>
            </a:r>
          </a:p>
          <a:p>
            <a:pPr marL="342900" indent="-342900" algn="just">
              <a:buAutoNum type="arabicPeriod"/>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w</a:t>
            </a:r>
            <a:r>
              <a:rPr lang="pl-PL" sz="1600" dirty="0" smtClean="0">
                <a:solidFill>
                  <a:srgbClr val="4D4D4D"/>
                </a:solidFill>
                <a:latin typeface="Verdana" pitchFamily="34" charset="0"/>
              </a:rPr>
              <a:t>ymiana instalacji odgromowej – kwalifikowane mogą być jedynie koszty „przełożenia” instalacji, tj. demontażu i ponownego montażu, koszty wykonania nowej instalacji odgromowej nie powinny stanowić kosztu projektu;</a:t>
            </a: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wymiana niektórych „obróbek blacharskich” może stanowić koszty kwalifikowane projektu – np. wymiana: parapetów zewnętrznych, rynien uniemożliwiających zniszczenie docieplenia i elewacji;</a:t>
            </a:r>
          </a:p>
          <a:p>
            <a:pPr marL="285750" indent="-285750" algn="just">
              <a:buFont typeface="Wingdings" pitchFamily="2" charset="2"/>
              <a:buChar char="Ø"/>
            </a:pPr>
            <a:endParaRPr lang="pl-PL" sz="1600" dirty="0">
              <a:solidFill>
                <a:srgbClr val="4D4D4D"/>
              </a:solidFill>
              <a:latin typeface="Verdana" pitchFamily="34" charset="0"/>
            </a:endParaRPr>
          </a:p>
          <a:p>
            <a:pPr algn="just"/>
            <a:r>
              <a:rPr lang="pl-PL" sz="1600" dirty="0">
                <a:solidFill>
                  <a:srgbClr val="4D4D4D"/>
                </a:solidFill>
                <a:latin typeface="Verdana" pitchFamily="34" charset="0"/>
              </a:rPr>
              <a:t>2. Naprawa izolacji przeciwwilgociowej.</a:t>
            </a:r>
          </a:p>
          <a:p>
            <a:pPr marL="285750" indent="-285750" algn="just">
              <a:buFont typeface="Wingdings" pitchFamily="2" charset="2"/>
              <a:buChar char="Ø"/>
            </a:pPr>
            <a:endParaRPr lang="pl-PL" sz="1600" dirty="0" smtClean="0">
              <a:solidFill>
                <a:srgbClr val="4D4D4D"/>
              </a:solidFill>
              <a:latin typeface="Verdana" pitchFamily="34" charset="0"/>
            </a:endParaRPr>
          </a:p>
          <a:p>
            <a:pPr marL="285750" indent="-285750" algn="just">
              <a:buFont typeface="Wingdings" pitchFamily="2" charset="2"/>
              <a:buChar char="Ø"/>
            </a:pPr>
            <a:endParaRPr lang="pl-PL" sz="16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2828876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770537"/>
          </a:xfrm>
          <a:prstGeom prst="rect">
            <a:avLst/>
          </a:prstGeom>
          <a:noFill/>
          <a:ln w="9525">
            <a:noFill/>
            <a:miter lim="800000"/>
            <a:headEnd/>
            <a:tailEnd/>
          </a:ln>
        </p:spPr>
        <p:txBody>
          <a:bodyPr>
            <a:spAutoFit/>
          </a:bodyPr>
          <a:lstStyle/>
          <a:p>
            <a:pPr algn="just"/>
            <a:r>
              <a:rPr lang="pl-PL" sz="1600" dirty="0" smtClean="0">
                <a:solidFill>
                  <a:srgbClr val="4D4D4D"/>
                </a:solidFill>
                <a:latin typeface="Verdana" pitchFamily="34" charset="0"/>
              </a:rPr>
              <a:t>Kosztem niekwalifikowanym projektu będzie:</a:t>
            </a:r>
          </a:p>
          <a:p>
            <a:pPr algn="just"/>
            <a:endParaRPr lang="pl-PL" sz="1600" dirty="0">
              <a:solidFill>
                <a:srgbClr val="4D4D4D"/>
              </a:solidFill>
              <a:latin typeface="Verdana" pitchFamily="34" charset="0"/>
            </a:endParaRPr>
          </a:p>
          <a:p>
            <a:pPr marL="342900" indent="-342900" algn="just">
              <a:buAutoNum type="arabicPeriod"/>
            </a:pPr>
            <a:r>
              <a:rPr lang="pl-PL" sz="1600" dirty="0" smtClean="0">
                <a:solidFill>
                  <a:srgbClr val="4D4D4D"/>
                </a:solidFill>
                <a:latin typeface="Verdana" pitchFamily="34" charset="0"/>
              </a:rPr>
              <a:t>Remont/naprawa dachu, wymiana więźby dachowej – prace mające charakter remontu, a nie ulepszenia termomodernizacyjnego;</a:t>
            </a:r>
          </a:p>
          <a:p>
            <a:pPr algn="just"/>
            <a:endParaRPr lang="pl-PL" sz="1600" dirty="0">
              <a:solidFill>
                <a:srgbClr val="4D4D4D"/>
              </a:solidFill>
              <a:latin typeface="Verdana" pitchFamily="34" charset="0"/>
            </a:endParaRPr>
          </a:p>
          <a:p>
            <a:pPr algn="just"/>
            <a:r>
              <a:rPr lang="pl-PL" sz="1600" dirty="0">
                <a:solidFill>
                  <a:srgbClr val="4D4D4D"/>
                </a:solidFill>
                <a:latin typeface="Verdana" pitchFamily="34" charset="0"/>
              </a:rPr>
              <a:t>2</a:t>
            </a:r>
            <a:r>
              <a:rPr lang="pl-PL" sz="1600" dirty="0" smtClean="0">
                <a:solidFill>
                  <a:srgbClr val="4D4D4D"/>
                </a:solidFill>
                <a:latin typeface="Verdana" pitchFamily="34" charset="0"/>
              </a:rPr>
              <a:t>. Remont/przebudowa instalacji elektrycznej (wydatki nie powinny stanowić kosztu projektu – kwalifikowanych i niekwalifikowanych);</a:t>
            </a:r>
          </a:p>
          <a:p>
            <a:pPr algn="just"/>
            <a:endParaRPr lang="pl-PL" sz="1600" dirty="0" smtClean="0">
              <a:solidFill>
                <a:srgbClr val="4D4D4D"/>
              </a:solidFill>
              <a:latin typeface="Verdana" pitchFamily="34" charset="0"/>
            </a:endParaRPr>
          </a:p>
          <a:p>
            <a:pPr algn="just"/>
            <a:r>
              <a:rPr lang="pl-PL" sz="1600" dirty="0" smtClean="0">
                <a:solidFill>
                  <a:srgbClr val="4D4D4D"/>
                </a:solidFill>
                <a:latin typeface="Verdana" pitchFamily="34" charset="0"/>
              </a:rPr>
              <a:t>3. Okładziny schodów i podestów, </a:t>
            </a:r>
            <a:r>
              <a:rPr lang="pl-PL" sz="1600" dirty="0" err="1" smtClean="0">
                <a:solidFill>
                  <a:srgbClr val="4D4D4D"/>
                </a:solidFill>
                <a:latin typeface="Verdana" pitchFamily="34" charset="0"/>
              </a:rPr>
              <a:t>nowowykonywane</a:t>
            </a:r>
            <a:r>
              <a:rPr lang="pl-PL" sz="1600" dirty="0" smtClean="0">
                <a:solidFill>
                  <a:srgbClr val="4D4D4D"/>
                </a:solidFill>
                <a:latin typeface="Verdana" pitchFamily="34" charset="0"/>
              </a:rPr>
              <a:t> zadaszenia nad drzwiami, podjazd dla niepełnosprawnych, zjazdy do garażu i obudowy wsypy węgla, chodniki i nawierzchnia wokół budynku  </a:t>
            </a:r>
            <a:r>
              <a:rPr lang="pl-PL" sz="1600" dirty="0">
                <a:solidFill>
                  <a:srgbClr val="4D4D4D"/>
                </a:solidFill>
                <a:latin typeface="Verdana" pitchFamily="34" charset="0"/>
              </a:rPr>
              <a:t>(wydatki nie powinny stanowić kosztu projektu – kwalifikowanych i niekwalifikowanych</a:t>
            </a:r>
            <a:r>
              <a:rPr lang="pl-PL" sz="1600" dirty="0" smtClean="0">
                <a:solidFill>
                  <a:srgbClr val="4D4D4D"/>
                </a:solidFill>
                <a:latin typeface="Verdana" pitchFamily="34" charset="0"/>
              </a:rPr>
              <a:t>);</a:t>
            </a:r>
          </a:p>
          <a:p>
            <a:pPr algn="just"/>
            <a:endParaRPr lang="pl-PL" sz="1600" dirty="0" smtClean="0">
              <a:solidFill>
                <a:srgbClr val="4D4D4D"/>
              </a:solidFill>
              <a:latin typeface="Verdana" pitchFamily="34" charset="0"/>
            </a:endParaRPr>
          </a:p>
          <a:p>
            <a:pPr algn="just"/>
            <a:r>
              <a:rPr lang="pl-PL" sz="1600" dirty="0">
                <a:solidFill>
                  <a:srgbClr val="4D4D4D"/>
                </a:solidFill>
                <a:latin typeface="Verdana" pitchFamily="34" charset="0"/>
              </a:rPr>
              <a:t>Kosztami niekwalifikowanymi w ramach projektu są m.in. koszty związane z przygotowaniem inwestycji, to znaczy koszty opracowania: audytu efektywności ekologicznej, dokumentacji technicznej (w tym projektu budowlanego</a:t>
            </a:r>
            <a:r>
              <a:rPr lang="pl-PL" sz="1600" dirty="0" smtClean="0">
                <a:solidFill>
                  <a:srgbClr val="4D4D4D"/>
                </a:solidFill>
                <a:latin typeface="Verdana" pitchFamily="34" charset="0"/>
              </a:rPr>
              <a:t>).</a:t>
            </a: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3066608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524315"/>
          </a:xfrm>
          <a:prstGeom prst="rect">
            <a:avLst/>
          </a:prstGeom>
          <a:noFill/>
          <a:ln w="9525">
            <a:noFill/>
            <a:miter lim="800000"/>
            <a:headEnd/>
            <a:tailEnd/>
          </a:ln>
        </p:spPr>
        <p:txBody>
          <a:bodyPr>
            <a:spAutoFit/>
          </a:bodyPr>
          <a:lstStyle/>
          <a:p>
            <a:pPr algn="ctr"/>
            <a:r>
              <a:rPr lang="pl-PL" sz="2000" b="1" dirty="0" smtClean="0">
                <a:solidFill>
                  <a:schemeClr val="tx1">
                    <a:lumMod val="75000"/>
                    <a:lumOff val="25000"/>
                  </a:schemeClr>
                </a:solidFill>
                <a:latin typeface="Verdana" pitchFamily="34" charset="0"/>
              </a:rPr>
              <a:t>PROGRAM OPERACYJNY PL04:</a:t>
            </a:r>
          </a:p>
          <a:p>
            <a:pPr algn="ctr"/>
            <a:r>
              <a:rPr lang="pl-PL" sz="2000" b="1" dirty="0" smtClean="0">
                <a:solidFill>
                  <a:schemeClr val="tx1">
                    <a:lumMod val="75000"/>
                    <a:lumOff val="25000"/>
                  </a:schemeClr>
                </a:solidFill>
                <a:latin typeface="Verdana" pitchFamily="34" charset="0"/>
              </a:rPr>
              <a:t>„Oszczędzanie energii i promowanie odnawialnych źródeł energii”</a:t>
            </a:r>
          </a:p>
          <a:p>
            <a:pPr algn="ctr"/>
            <a:endParaRPr lang="pl-PL" sz="2000" dirty="0">
              <a:solidFill>
                <a:schemeClr val="tx1">
                  <a:lumMod val="75000"/>
                  <a:lumOff val="25000"/>
                </a:schemeClr>
              </a:solidFill>
              <a:latin typeface="Verdana" pitchFamily="34" charset="0"/>
            </a:endParaRPr>
          </a:p>
          <a:p>
            <a:pPr algn="ctr"/>
            <a:r>
              <a:rPr lang="pl-PL" sz="2000" dirty="0" smtClean="0">
                <a:solidFill>
                  <a:schemeClr val="tx1">
                    <a:lumMod val="75000"/>
                    <a:lumOff val="25000"/>
                  </a:schemeClr>
                </a:solidFill>
                <a:latin typeface="Verdana" pitchFamily="34" charset="0"/>
              </a:rPr>
              <a:t>W ramach Mechanizmu Finansowego Europejskiego Obszaru Gospodarczego 2009 – 2014</a:t>
            </a:r>
          </a:p>
          <a:p>
            <a:pPr algn="ctr"/>
            <a:endParaRPr lang="pl-PL" sz="2000" dirty="0" smtClean="0">
              <a:solidFill>
                <a:schemeClr val="tx1">
                  <a:lumMod val="75000"/>
                  <a:lumOff val="25000"/>
                </a:schemeClr>
              </a:solidFill>
              <a:latin typeface="Verdana" pitchFamily="34" charset="0"/>
            </a:endParaRPr>
          </a:p>
          <a:p>
            <a:pPr algn="ctr"/>
            <a:r>
              <a:rPr lang="pl-PL" sz="2000" b="1" dirty="0" smtClean="0">
                <a:solidFill>
                  <a:schemeClr val="tx1">
                    <a:lumMod val="75000"/>
                    <a:lumOff val="25000"/>
                  </a:schemeClr>
                </a:solidFill>
                <a:latin typeface="Verdana" pitchFamily="34" charset="0"/>
              </a:rPr>
              <a:t>Obszary finansowania rezultatów</a:t>
            </a:r>
            <a:endParaRPr lang="pl-PL" sz="2000" b="1" dirty="0">
              <a:solidFill>
                <a:srgbClr val="4D4D4D"/>
              </a:solidFill>
              <a:latin typeface="Verdana" pitchFamily="34" charset="0"/>
            </a:endParaRPr>
          </a:p>
          <a:p>
            <a:pPr algn="ctr"/>
            <a:endParaRPr lang="pl-PL" sz="2000" dirty="0" smtClean="0">
              <a:solidFill>
                <a:srgbClr val="4D4D4D"/>
              </a:solidFill>
              <a:latin typeface="Verdana" pitchFamily="34" charset="0"/>
            </a:endParaRPr>
          </a:p>
          <a:p>
            <a:pPr marL="285750" indent="-285750" algn="just">
              <a:lnSpc>
                <a:spcPct val="150000"/>
              </a:lnSpc>
              <a:buFont typeface="Wingdings" pitchFamily="2" charset="2"/>
              <a:buChar char="Ø"/>
            </a:pPr>
            <a:r>
              <a:rPr lang="pl-PL" dirty="0" smtClean="0">
                <a:solidFill>
                  <a:srgbClr val="4D4D4D"/>
                </a:solidFill>
                <a:latin typeface="Verdana" pitchFamily="34" charset="0"/>
              </a:rPr>
              <a:t>Poprawa efektywności energetycznej w budynkach;</a:t>
            </a:r>
          </a:p>
          <a:p>
            <a:pPr marL="285750" indent="-285750" algn="just">
              <a:lnSpc>
                <a:spcPct val="150000"/>
              </a:lnSpc>
              <a:buFont typeface="Wingdings" pitchFamily="2" charset="2"/>
              <a:buChar char="Ø"/>
            </a:pPr>
            <a:r>
              <a:rPr lang="pl-PL" dirty="0" smtClean="0">
                <a:solidFill>
                  <a:srgbClr val="4D4D4D"/>
                </a:solidFill>
                <a:latin typeface="Verdana" pitchFamily="34" charset="0"/>
              </a:rPr>
              <a:t>Wzrost produkcji energii pochodzącej ze źródeł odnawialnych.</a:t>
            </a:r>
          </a:p>
          <a:p>
            <a:pPr algn="just">
              <a:lnSpc>
                <a:spcPct val="150000"/>
              </a:lnSpc>
            </a:pPr>
            <a:endParaRPr lang="pl-PL"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3861022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524315"/>
          </a:xfrm>
          <a:prstGeom prst="rect">
            <a:avLst/>
          </a:prstGeom>
          <a:noFill/>
          <a:ln w="9525">
            <a:noFill/>
            <a:miter lim="800000"/>
            <a:headEnd/>
            <a:tailEnd/>
          </a:ln>
        </p:spPr>
        <p:txBody>
          <a:bodyPr>
            <a:spAutoFit/>
          </a:bodyPr>
          <a:lstStyle/>
          <a:p>
            <a:pPr algn="ctr"/>
            <a:r>
              <a:rPr lang="pl-PL" sz="2000" b="1" dirty="0" smtClean="0">
                <a:solidFill>
                  <a:schemeClr val="tx1">
                    <a:lumMod val="75000"/>
                    <a:lumOff val="25000"/>
                  </a:schemeClr>
                </a:solidFill>
                <a:latin typeface="Verdana" pitchFamily="34" charset="0"/>
              </a:rPr>
              <a:t>Wnioskodawcami mogą zostać następujące </a:t>
            </a:r>
          </a:p>
          <a:p>
            <a:pPr algn="ctr"/>
            <a:r>
              <a:rPr lang="pl-PL" sz="2000" b="1" dirty="0" smtClean="0">
                <a:solidFill>
                  <a:schemeClr val="tx1">
                    <a:lumMod val="75000"/>
                    <a:lumOff val="25000"/>
                  </a:schemeClr>
                </a:solidFill>
                <a:latin typeface="Verdana" pitchFamily="34" charset="0"/>
              </a:rPr>
              <a:t>kategorie podmiotów</a:t>
            </a:r>
            <a:endParaRPr lang="pl-PL" sz="2000" b="1" dirty="0">
              <a:solidFill>
                <a:srgbClr val="4D4D4D"/>
              </a:solidFill>
              <a:latin typeface="Verdana" pitchFamily="34" charset="0"/>
            </a:endParaRPr>
          </a:p>
          <a:p>
            <a:pPr algn="ctr"/>
            <a:endParaRPr lang="pl-PL" sz="2000" dirty="0" smtClean="0">
              <a:solidFill>
                <a:srgbClr val="4D4D4D"/>
              </a:solidFill>
              <a:latin typeface="Verdana" pitchFamily="34" charset="0"/>
            </a:endParaRPr>
          </a:p>
          <a:p>
            <a:pPr marL="285750" indent="-285750" algn="just">
              <a:lnSpc>
                <a:spcPct val="150000"/>
              </a:lnSpc>
              <a:buFont typeface="Wingdings" pitchFamily="2" charset="2"/>
              <a:buChar char="Ø"/>
            </a:pPr>
            <a:r>
              <a:rPr lang="pl-PL" dirty="0" smtClean="0">
                <a:solidFill>
                  <a:srgbClr val="4D4D4D"/>
                </a:solidFill>
                <a:latin typeface="Verdana" pitchFamily="34" charset="0"/>
              </a:rPr>
              <a:t>Jednostki sektora finansów publicznych;</a:t>
            </a:r>
          </a:p>
          <a:p>
            <a:pPr marL="285750" indent="-285750" algn="just">
              <a:lnSpc>
                <a:spcPct val="150000"/>
              </a:lnSpc>
              <a:buFont typeface="Wingdings" pitchFamily="2" charset="2"/>
              <a:buChar char="Ø"/>
            </a:pPr>
            <a:r>
              <a:rPr lang="pl-PL" dirty="0" smtClean="0">
                <a:solidFill>
                  <a:srgbClr val="4D4D4D"/>
                </a:solidFill>
                <a:latin typeface="Verdana" pitchFamily="34" charset="0"/>
              </a:rPr>
              <a:t>Podmioty niepubliczne realizujące zadania publiczne.</a:t>
            </a:r>
          </a:p>
          <a:p>
            <a:pPr algn="just">
              <a:lnSpc>
                <a:spcPct val="150000"/>
              </a:lnSpc>
            </a:pPr>
            <a:endParaRPr lang="pl-PL" dirty="0">
              <a:solidFill>
                <a:srgbClr val="4D4D4D"/>
              </a:solidFill>
              <a:latin typeface="Verdana" pitchFamily="34" charset="0"/>
            </a:endParaRPr>
          </a:p>
          <a:p>
            <a:pPr algn="just">
              <a:lnSpc>
                <a:spcPct val="150000"/>
              </a:lnSpc>
            </a:pPr>
            <a:r>
              <a:rPr lang="pl-PL" sz="1400" b="1" dirty="0" smtClean="0">
                <a:solidFill>
                  <a:srgbClr val="4D4D4D"/>
                </a:solidFill>
                <a:latin typeface="Verdana" pitchFamily="34" charset="0"/>
              </a:rPr>
              <a:t>Podmiot niepubliczny realizujący zadania publiczne </a:t>
            </a:r>
            <a:r>
              <a:rPr lang="pl-PL" sz="1400" dirty="0" smtClean="0">
                <a:solidFill>
                  <a:srgbClr val="4D4D4D"/>
                </a:solidFill>
                <a:latin typeface="Verdana" pitchFamily="34" charset="0"/>
              </a:rPr>
              <a:t>– spółki prawa handlowego (w tym spółki akcyjne, spółki z ograniczoną odpowiedzialnością, itd.), spółki cywilne, osoby fizyczne prowadzące działalność gospodarczą, stowarzyszenia, fundacje, spółdzielnie, uczelnie niepubliczne, kościoły i związki wyznaniowe, Lasy Państwowe i inne, realizujące zadania publiczne w zakresie: oświaty, opieki zdrowotnej, społecznej lub socjalnej, szkolnictwa wyższego, nauki, wychowania, turystyki, sportu.</a:t>
            </a:r>
            <a:endParaRPr lang="fr-FR" sz="1400" b="1"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2567075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843890"/>
          </a:xfrm>
          <a:prstGeom prst="rect">
            <a:avLst/>
          </a:prstGeom>
          <a:noFill/>
          <a:ln w="9525">
            <a:noFill/>
            <a:miter lim="800000"/>
            <a:headEnd/>
            <a:tailEnd/>
          </a:ln>
        </p:spPr>
        <p:txBody>
          <a:bodyPr>
            <a:spAutoFit/>
          </a:bodyPr>
          <a:lstStyle/>
          <a:p>
            <a:pPr algn="just">
              <a:lnSpc>
                <a:spcPct val="150000"/>
              </a:lnSpc>
            </a:pPr>
            <a:r>
              <a:rPr lang="pl-PL" sz="1600" dirty="0" smtClean="0">
                <a:solidFill>
                  <a:schemeClr val="tx1">
                    <a:lumMod val="75000"/>
                    <a:lumOff val="25000"/>
                  </a:schemeClr>
                </a:solidFill>
                <a:latin typeface="Verdana" pitchFamily="34" charset="0"/>
              </a:rPr>
              <a:t>Wszelkie budowle, źródła ciepła lub energii elektrycznej, węzły cieplne, instalacje, maszyny lub urządzenia będące przedmiotem realizacji projektu muszą być w dyspozycji </a:t>
            </a:r>
            <a:r>
              <a:rPr lang="pl-PL" sz="1600" b="1" dirty="0" smtClean="0">
                <a:solidFill>
                  <a:schemeClr val="tx1">
                    <a:lumMod val="75000"/>
                    <a:lumOff val="25000"/>
                  </a:schemeClr>
                </a:solidFill>
                <a:latin typeface="Verdana" pitchFamily="34" charset="0"/>
              </a:rPr>
              <a:t>wnioskodawcy </a:t>
            </a:r>
            <a:r>
              <a:rPr lang="pl-PL" sz="1600" dirty="0" smtClean="0">
                <a:solidFill>
                  <a:schemeClr val="tx1">
                    <a:lumMod val="75000"/>
                    <a:lumOff val="25000"/>
                  </a:schemeClr>
                </a:solidFill>
                <a:latin typeface="Verdana" pitchFamily="34" charset="0"/>
              </a:rPr>
              <a:t>wynikającej z tytułu prawnego (własności, współwłasności, ograniczonego prawa rzeczowego, trwałego zarządu, stosunku zobowiązaniowego lub innego), o ile stanowi on podstawę do dysponowania nieruchomością na cele realizacji projektu co najmniej od momentu złożenia wniosku aplikacyjnego do końca okresu trwałości projektu przez ten sam podmiot co </a:t>
            </a:r>
            <a:r>
              <a:rPr lang="pl-PL" sz="1600" dirty="0" err="1" smtClean="0">
                <a:solidFill>
                  <a:schemeClr val="tx1">
                    <a:lumMod val="75000"/>
                    <a:lumOff val="25000"/>
                  </a:schemeClr>
                </a:solidFill>
                <a:latin typeface="Verdana" pitchFamily="34" charset="0"/>
              </a:rPr>
              <a:t>termomodernizowane</a:t>
            </a:r>
            <a:r>
              <a:rPr lang="pl-PL" sz="1600" dirty="0" smtClean="0">
                <a:solidFill>
                  <a:schemeClr val="tx1">
                    <a:lumMod val="75000"/>
                    <a:lumOff val="25000"/>
                  </a:schemeClr>
                </a:solidFill>
                <a:latin typeface="Verdana" pitchFamily="34" charset="0"/>
              </a:rPr>
              <a:t> budynki użyteczności publicznej (należy zwrócić uwagę na konieczność spełnienia tego warunku przez </a:t>
            </a:r>
            <a:r>
              <a:rPr lang="pl-PL" sz="1600" b="1" dirty="0" smtClean="0">
                <a:solidFill>
                  <a:schemeClr val="tx1">
                    <a:lumMod val="75000"/>
                    <a:lumOff val="25000"/>
                  </a:schemeClr>
                </a:solidFill>
                <a:latin typeface="Verdana" pitchFamily="34" charset="0"/>
              </a:rPr>
              <a:t>związki lub stowarzyszenia jednostek samorządu terytorialnego</a:t>
            </a:r>
            <a:r>
              <a:rPr lang="pl-PL" sz="1600" dirty="0" smtClean="0">
                <a:solidFill>
                  <a:schemeClr val="tx1">
                    <a:lumMod val="75000"/>
                    <a:lumOff val="25000"/>
                  </a:schemeClr>
                </a:solidFill>
                <a:latin typeface="Verdana" pitchFamily="34" charset="0"/>
              </a:rPr>
              <a:t>).</a:t>
            </a:r>
            <a:endParaRPr lang="fr-FR" sz="1600"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2007913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5186035"/>
          </a:xfrm>
          <a:prstGeom prst="rect">
            <a:avLst/>
          </a:prstGeom>
          <a:noFill/>
          <a:ln w="9525">
            <a:noFill/>
            <a:miter lim="800000"/>
            <a:headEnd/>
            <a:tailEnd/>
          </a:ln>
        </p:spPr>
        <p:txBody>
          <a:bodyPr>
            <a:spAutoFit/>
          </a:bodyPr>
          <a:lstStyle/>
          <a:p>
            <a:pPr algn="ctr"/>
            <a:r>
              <a:rPr lang="pl-PL" sz="2000" b="1" dirty="0" smtClean="0">
                <a:solidFill>
                  <a:schemeClr val="tx1">
                    <a:lumMod val="75000"/>
                    <a:lumOff val="25000"/>
                  </a:schemeClr>
                </a:solidFill>
                <a:latin typeface="Verdana" pitchFamily="34" charset="0"/>
              </a:rPr>
              <a:t>Wykaz załączników do wniosku aplikacyjnego</a:t>
            </a:r>
            <a:r>
              <a:rPr lang="pl-PL" sz="2000" b="1" dirty="0" smtClean="0">
                <a:solidFill>
                  <a:schemeClr val="tx1">
                    <a:lumMod val="75000"/>
                    <a:lumOff val="25000"/>
                  </a:schemeClr>
                </a:solidFill>
                <a:latin typeface="Verdana" pitchFamily="34" charset="0"/>
              </a:rPr>
              <a:t>:</a:t>
            </a:r>
          </a:p>
          <a:p>
            <a:pPr algn="ctr"/>
            <a:endParaRPr lang="pl-PL" sz="2000" b="1" dirty="0">
              <a:solidFill>
                <a:srgbClr val="4D4D4D"/>
              </a:solidFill>
              <a:latin typeface="Verdana" pitchFamily="34" charset="0"/>
            </a:endParaRPr>
          </a:p>
          <a:p>
            <a:pPr marL="285750" indent="-285750" algn="just">
              <a:lnSpc>
                <a:spcPct val="150000"/>
              </a:lnSpc>
              <a:buFont typeface="Wingdings" pitchFamily="2" charset="2"/>
              <a:buChar char="Ø"/>
            </a:pPr>
            <a:r>
              <a:rPr lang="pl-PL" sz="1600" dirty="0" smtClean="0">
                <a:solidFill>
                  <a:srgbClr val="4D4D4D"/>
                </a:solidFill>
                <a:latin typeface="Verdana" pitchFamily="34" charset="0"/>
              </a:rPr>
              <a:t>Audyt energetyczny – karta oceny charakterystyki energetycznej przed i po modernizacji (według wzoru);</a:t>
            </a:r>
            <a:endParaRPr lang="pl-PL" sz="1600" dirty="0" smtClean="0">
              <a:solidFill>
                <a:srgbClr val="4D4D4D"/>
              </a:solidFill>
              <a:latin typeface="Verdana" pitchFamily="34" charset="0"/>
            </a:endParaRPr>
          </a:p>
          <a:p>
            <a:pPr marL="285750" indent="-285750" algn="just">
              <a:lnSpc>
                <a:spcPct val="150000"/>
              </a:lnSpc>
              <a:buFont typeface="Wingdings" pitchFamily="2" charset="2"/>
              <a:buChar char="Ø"/>
            </a:pPr>
            <a:r>
              <a:rPr lang="pl-PL" sz="1600" dirty="0" smtClean="0">
                <a:solidFill>
                  <a:srgbClr val="4D4D4D"/>
                </a:solidFill>
                <a:latin typeface="Verdana" pitchFamily="34" charset="0"/>
              </a:rPr>
              <a:t>Dokumentacja </a:t>
            </a:r>
            <a:r>
              <a:rPr lang="pl-PL" sz="1600" dirty="0" smtClean="0">
                <a:solidFill>
                  <a:srgbClr val="4D4D4D"/>
                </a:solidFill>
                <a:latin typeface="Verdana" pitchFamily="34" charset="0"/>
              </a:rPr>
              <a:t>projektowa – karta opisu technicznego (według wzoru);</a:t>
            </a:r>
            <a:endParaRPr lang="pl-PL" sz="1600" dirty="0" smtClean="0">
              <a:solidFill>
                <a:srgbClr val="4D4D4D"/>
              </a:solidFill>
              <a:latin typeface="Verdana" pitchFamily="34" charset="0"/>
            </a:endParaRPr>
          </a:p>
          <a:p>
            <a:pPr marL="285750" indent="-285750" algn="just">
              <a:lnSpc>
                <a:spcPct val="150000"/>
              </a:lnSpc>
              <a:buFont typeface="Wingdings" pitchFamily="2" charset="2"/>
              <a:buChar char="Ø"/>
            </a:pPr>
            <a:r>
              <a:rPr lang="pl-PL" sz="1600" dirty="0" smtClean="0">
                <a:solidFill>
                  <a:srgbClr val="4D4D4D"/>
                </a:solidFill>
                <a:latin typeface="Verdana" pitchFamily="34" charset="0"/>
              </a:rPr>
              <a:t>Pozwolenie </a:t>
            </a:r>
            <a:r>
              <a:rPr lang="pl-PL" sz="1600" dirty="0" smtClean="0">
                <a:solidFill>
                  <a:srgbClr val="4D4D4D"/>
                </a:solidFill>
                <a:latin typeface="Verdana" pitchFamily="34" charset="0"/>
              </a:rPr>
              <a:t>na budowę (decyzja ostateczna), zgłoszenie zamiaru wykonania robót wraz z oświadczeniem o braku sprzeciwu właściwego organu;</a:t>
            </a:r>
          </a:p>
          <a:p>
            <a:pPr marL="285750" indent="-285750" algn="just">
              <a:lnSpc>
                <a:spcPct val="150000"/>
              </a:lnSpc>
              <a:buFont typeface="Wingdings" pitchFamily="2" charset="2"/>
              <a:buChar char="Ø"/>
            </a:pPr>
            <a:r>
              <a:rPr lang="pl-PL" sz="1600" dirty="0" smtClean="0">
                <a:solidFill>
                  <a:srgbClr val="4D4D4D"/>
                </a:solidFill>
                <a:latin typeface="Verdana" pitchFamily="34" charset="0"/>
              </a:rPr>
              <a:t>Pozwolenie konserwatora zabytków na wykonywanie robót budowlanych przy zabytkach wpisanych do rejestru zabytków lub wykonywanie robót w otoczeniu zabytków;</a:t>
            </a:r>
          </a:p>
          <a:p>
            <a:pPr marL="285750" indent="-285750" algn="just">
              <a:lnSpc>
                <a:spcPct val="150000"/>
              </a:lnSpc>
              <a:buFont typeface="Wingdings" pitchFamily="2" charset="2"/>
              <a:buChar char="Ø"/>
            </a:pPr>
            <a:endParaRPr lang="pl-PL" sz="1600" dirty="0" smtClean="0">
              <a:solidFill>
                <a:srgbClr val="4D4D4D"/>
              </a:solidFill>
              <a:latin typeface="Verdana" pitchFamily="34" charset="0"/>
            </a:endParaRPr>
          </a:p>
          <a:p>
            <a:pPr algn="just">
              <a:lnSpc>
                <a:spcPct val="150000"/>
              </a:lnSpc>
            </a:pPr>
            <a:endParaRPr lang="pl-PL"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2321184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3339376"/>
          </a:xfrm>
          <a:prstGeom prst="rect">
            <a:avLst/>
          </a:prstGeom>
          <a:noFill/>
          <a:ln w="9525">
            <a:noFill/>
            <a:miter lim="800000"/>
            <a:headEnd/>
            <a:tailEnd/>
          </a:ln>
        </p:spPr>
        <p:txBody>
          <a:bodyPr>
            <a:spAutoFit/>
          </a:bodyPr>
          <a:lstStyle/>
          <a:p>
            <a:pPr algn="ctr"/>
            <a:r>
              <a:rPr lang="pl-PL" sz="2000" b="1" dirty="0" smtClean="0">
                <a:solidFill>
                  <a:schemeClr val="tx1">
                    <a:lumMod val="75000"/>
                    <a:lumOff val="25000"/>
                  </a:schemeClr>
                </a:solidFill>
                <a:latin typeface="Verdana" pitchFamily="34" charset="0"/>
              </a:rPr>
              <a:t>Wykaz załączników do wniosku aplikacyjnego:</a:t>
            </a:r>
            <a:endParaRPr lang="pl-PL" sz="2000" b="1" dirty="0">
              <a:solidFill>
                <a:srgbClr val="4D4D4D"/>
              </a:solidFill>
              <a:latin typeface="Verdana" pitchFamily="34" charset="0"/>
            </a:endParaRPr>
          </a:p>
          <a:p>
            <a:pPr algn="ctr"/>
            <a:endParaRPr lang="pl-PL" sz="2000" dirty="0" smtClean="0">
              <a:solidFill>
                <a:srgbClr val="4D4D4D"/>
              </a:solidFill>
              <a:latin typeface="Verdana" pitchFamily="34" charset="0"/>
            </a:endParaRPr>
          </a:p>
          <a:p>
            <a:pPr marL="285750" indent="-285750" algn="just">
              <a:lnSpc>
                <a:spcPct val="150000"/>
              </a:lnSpc>
              <a:buFont typeface="Wingdings" pitchFamily="2" charset="2"/>
              <a:buChar char="Ø"/>
            </a:pPr>
            <a:r>
              <a:rPr lang="pl-PL" sz="1600" dirty="0">
                <a:solidFill>
                  <a:srgbClr val="4D4D4D"/>
                </a:solidFill>
                <a:latin typeface="Verdana" pitchFamily="34" charset="0"/>
              </a:rPr>
              <a:t>Decyzja Regionalnej Dyrekcji Ochrony Środowiska o wyrażeniu zgody na czynności podlegające zakazom w stosunku do gatunków podlegających ochronie</a:t>
            </a:r>
            <a:r>
              <a:rPr lang="pl-PL" sz="1600" dirty="0" smtClean="0">
                <a:solidFill>
                  <a:srgbClr val="4D4D4D"/>
                </a:solidFill>
                <a:latin typeface="Verdana" pitchFamily="34" charset="0"/>
              </a:rPr>
              <a:t>;</a:t>
            </a:r>
            <a:endParaRPr lang="pl-PL" sz="1600" dirty="0" smtClean="0">
              <a:solidFill>
                <a:srgbClr val="4D4D4D"/>
              </a:solidFill>
              <a:latin typeface="Verdana" pitchFamily="34" charset="0"/>
            </a:endParaRPr>
          </a:p>
          <a:p>
            <a:pPr marL="285750" indent="-285750" algn="just">
              <a:lnSpc>
                <a:spcPct val="150000"/>
              </a:lnSpc>
              <a:buFont typeface="Wingdings" pitchFamily="2" charset="2"/>
              <a:buChar char="Ø"/>
            </a:pPr>
            <a:r>
              <a:rPr lang="pl-PL" sz="1600" dirty="0" smtClean="0">
                <a:solidFill>
                  <a:srgbClr val="4D4D4D"/>
                </a:solidFill>
                <a:latin typeface="Verdana" pitchFamily="34" charset="0"/>
              </a:rPr>
              <a:t>Decyzja </a:t>
            </a:r>
            <a:r>
              <a:rPr lang="pl-PL" sz="1600" dirty="0" smtClean="0">
                <a:solidFill>
                  <a:srgbClr val="4D4D4D"/>
                </a:solidFill>
                <a:latin typeface="Verdana" pitchFamily="34" charset="0"/>
              </a:rPr>
              <a:t>o środowiskowych </a:t>
            </a:r>
            <a:r>
              <a:rPr lang="pl-PL" sz="1600" dirty="0" smtClean="0">
                <a:solidFill>
                  <a:srgbClr val="4D4D4D"/>
                </a:solidFill>
                <a:latin typeface="Verdana" pitchFamily="34" charset="0"/>
              </a:rPr>
              <a:t>uwarunkowaniach.</a:t>
            </a:r>
            <a:endParaRPr lang="pl-PL" sz="1600" dirty="0" smtClean="0">
              <a:solidFill>
                <a:srgbClr val="4D4D4D"/>
              </a:solidFill>
              <a:latin typeface="Verdana" pitchFamily="34" charset="0"/>
            </a:endParaRPr>
          </a:p>
          <a:p>
            <a:pPr algn="just">
              <a:lnSpc>
                <a:spcPct val="150000"/>
              </a:lnSpc>
            </a:pPr>
            <a:endParaRPr lang="pl-PL" sz="1600" dirty="0" smtClean="0">
              <a:solidFill>
                <a:srgbClr val="4D4D4D"/>
              </a:solidFill>
              <a:latin typeface="Verdana" pitchFamily="34" charset="0"/>
            </a:endParaRPr>
          </a:p>
          <a:p>
            <a:pPr marL="285750" indent="-285750" algn="just">
              <a:lnSpc>
                <a:spcPct val="150000"/>
              </a:lnSpc>
              <a:buFont typeface="Wingdings" pitchFamily="2" charset="2"/>
              <a:buChar char="Ø"/>
            </a:pPr>
            <a:endParaRPr lang="pl-PL" sz="1600" dirty="0" smtClean="0">
              <a:solidFill>
                <a:srgbClr val="4D4D4D"/>
              </a:solidFill>
              <a:latin typeface="Verdana" pitchFamily="34" charset="0"/>
            </a:endParaRPr>
          </a:p>
          <a:p>
            <a:pPr algn="just">
              <a:lnSpc>
                <a:spcPct val="150000"/>
              </a:lnSpc>
            </a:pPr>
            <a:endParaRPr lang="pl-PL"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3570018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3293209"/>
          </a:xfrm>
          <a:prstGeom prst="rect">
            <a:avLst/>
          </a:prstGeom>
          <a:noFill/>
          <a:ln w="9525">
            <a:noFill/>
            <a:miter lim="800000"/>
            <a:headEnd/>
            <a:tailEnd/>
          </a:ln>
        </p:spPr>
        <p:txBody>
          <a:bodyPr>
            <a:spAutoFit/>
          </a:bodyPr>
          <a:lstStyle/>
          <a:p>
            <a:pPr algn="ctr"/>
            <a:r>
              <a:rPr lang="pl-PL" sz="2000" b="1" dirty="0" smtClean="0">
                <a:solidFill>
                  <a:schemeClr val="tx1">
                    <a:lumMod val="75000"/>
                    <a:lumOff val="25000"/>
                  </a:schemeClr>
                </a:solidFill>
                <a:latin typeface="Verdana" pitchFamily="34" charset="0"/>
              </a:rPr>
              <a:t>Projekt: Poprawa efektywności energetycznej budynków użyteczności publicznej przy zastosowaniu odnawialnych źródeł energii na terenie ZMIGDP </a:t>
            </a:r>
            <a:endParaRPr lang="pl-PL" sz="2000" b="1" dirty="0">
              <a:solidFill>
                <a:srgbClr val="4D4D4D"/>
              </a:solidFill>
              <a:latin typeface="Verdana" pitchFamily="34" charset="0"/>
            </a:endParaRPr>
          </a:p>
          <a:p>
            <a:pPr algn="ctr"/>
            <a:endParaRPr lang="pl-PL" sz="2000" dirty="0" smtClean="0">
              <a:solidFill>
                <a:srgbClr val="4D4D4D"/>
              </a:solidFill>
              <a:latin typeface="Verdana" pitchFamily="34" charset="0"/>
            </a:endParaRPr>
          </a:p>
          <a:p>
            <a:pPr algn="just">
              <a:lnSpc>
                <a:spcPct val="150000"/>
              </a:lnSpc>
            </a:pPr>
            <a:r>
              <a:rPr lang="pl-PL" dirty="0" smtClean="0">
                <a:solidFill>
                  <a:srgbClr val="4D4D4D"/>
                </a:solidFill>
                <a:latin typeface="Verdana" pitchFamily="34" charset="0"/>
              </a:rPr>
              <a:t>Do projektu zostało zgłoszonych 70 obiektów użyteczności publicznej przez 20 podmiotów – gminy, powiaty.</a:t>
            </a:r>
          </a:p>
          <a:p>
            <a:pPr algn="just">
              <a:lnSpc>
                <a:spcPct val="150000"/>
              </a:lnSpc>
            </a:pPr>
            <a:endParaRPr lang="pl-PL" dirty="0">
              <a:solidFill>
                <a:srgbClr val="4D4D4D"/>
              </a:solidFill>
              <a:latin typeface="Verdana" pitchFamily="34" charset="0"/>
            </a:endParaRPr>
          </a:p>
          <a:p>
            <a:pPr algn="just">
              <a:lnSpc>
                <a:spcPct val="150000"/>
              </a:lnSpc>
            </a:pPr>
            <a:r>
              <a:rPr lang="pl-PL" dirty="0" smtClean="0">
                <a:solidFill>
                  <a:srgbClr val="4D4D4D"/>
                </a:solidFill>
                <a:latin typeface="Verdana" pitchFamily="34" charset="0"/>
              </a:rPr>
              <a:t>Łączna wartość zgłoszonych inwestycji: </a:t>
            </a:r>
            <a:r>
              <a:rPr lang="pl-PL" dirty="0" smtClean="0">
                <a:solidFill>
                  <a:srgbClr val="4D4D4D"/>
                </a:solidFill>
                <a:latin typeface="Verdana" pitchFamily="34" charset="0"/>
              </a:rPr>
              <a:t>36 225 060 PLN</a:t>
            </a:r>
            <a:r>
              <a:rPr lang="pl-PL" dirty="0" smtClean="0">
                <a:solidFill>
                  <a:srgbClr val="4D4D4D"/>
                </a:solidFill>
                <a:latin typeface="Verdana" pitchFamily="34" charset="0"/>
              </a:rPr>
              <a:t>.</a:t>
            </a:r>
            <a:endParaRPr lang="pl-PL"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2920302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2628172219"/>
              </p:ext>
            </p:extLst>
          </p:nvPr>
        </p:nvGraphicFramePr>
        <p:xfrm>
          <a:off x="646980" y="1397000"/>
          <a:ext cx="7755148" cy="4968240"/>
        </p:xfrm>
        <a:graphic>
          <a:graphicData uri="http://schemas.openxmlformats.org/drawingml/2006/table">
            <a:tbl>
              <a:tblPr firstRow="1" bandRow="1">
                <a:tableStyleId>{5C22544A-7EE6-4342-B048-85BDC9FD1C3A}</a:tableStyleId>
              </a:tblPr>
              <a:tblGrid>
                <a:gridCol w="2096220"/>
                <a:gridCol w="2139351"/>
                <a:gridCol w="1975449"/>
                <a:gridCol w="1544128"/>
              </a:tblGrid>
              <a:tr h="370840">
                <a:tc>
                  <a:txBody>
                    <a:bodyPr/>
                    <a:lstStyle/>
                    <a:p>
                      <a:pPr algn="ctr"/>
                      <a:r>
                        <a:rPr lang="pl-PL" sz="1400" dirty="0" smtClean="0"/>
                        <a:t>Gmina/Powiat</a:t>
                      </a:r>
                      <a:endParaRPr lang="pl-PL" sz="1400" dirty="0"/>
                    </a:p>
                  </a:txBody>
                  <a:tcPr/>
                </a:tc>
                <a:tc>
                  <a:txBody>
                    <a:bodyPr/>
                    <a:lstStyle/>
                    <a:p>
                      <a:pPr algn="ctr"/>
                      <a:r>
                        <a:rPr lang="pl-PL" sz="1400" dirty="0" smtClean="0"/>
                        <a:t>Termomodernizacja i/lub  ulepszenia instalacji</a:t>
                      </a:r>
                      <a:endParaRPr lang="pl-PL" sz="1400" dirty="0"/>
                    </a:p>
                  </a:txBody>
                  <a:tcPr/>
                </a:tc>
                <a:tc>
                  <a:txBody>
                    <a:bodyPr/>
                    <a:lstStyle/>
                    <a:p>
                      <a:pPr algn="ctr"/>
                      <a:r>
                        <a:rPr lang="pl-PL" sz="1400" dirty="0" smtClean="0"/>
                        <a:t>OZE</a:t>
                      </a:r>
                      <a:endParaRPr lang="pl-PL" sz="1400" dirty="0"/>
                    </a:p>
                  </a:txBody>
                  <a:tcPr/>
                </a:tc>
                <a:tc>
                  <a:txBody>
                    <a:bodyPr/>
                    <a:lstStyle/>
                    <a:p>
                      <a:pPr algn="ctr"/>
                      <a:r>
                        <a:rPr lang="pl-PL" sz="1400" dirty="0" smtClean="0"/>
                        <a:t>Razem</a:t>
                      </a:r>
                      <a:endParaRPr lang="pl-PL" sz="1400" dirty="0"/>
                    </a:p>
                  </a:txBody>
                  <a:tcPr/>
                </a:tc>
              </a:tr>
              <a:tr h="370840">
                <a:tc>
                  <a:txBody>
                    <a:bodyPr/>
                    <a:lstStyle/>
                    <a:p>
                      <a:r>
                        <a:rPr lang="pl-PL" sz="1400" dirty="0" smtClean="0"/>
                        <a:t>Powiat</a:t>
                      </a:r>
                      <a:r>
                        <a:rPr lang="pl-PL" sz="1400" baseline="0" dirty="0" smtClean="0"/>
                        <a:t> Białogard</a:t>
                      </a:r>
                      <a:endParaRPr lang="pl-PL" sz="1400" dirty="0"/>
                    </a:p>
                  </a:txBody>
                  <a:tcPr/>
                </a:tc>
                <a:tc>
                  <a:txBody>
                    <a:bodyPr/>
                    <a:lstStyle/>
                    <a:p>
                      <a:pPr algn="r"/>
                      <a:r>
                        <a:rPr lang="pl-PL" sz="1400" dirty="0" smtClean="0"/>
                        <a:t>4 309 272</a:t>
                      </a:r>
                      <a:endParaRPr lang="pl-PL" sz="1400" dirty="0"/>
                    </a:p>
                  </a:txBody>
                  <a:tcPr/>
                </a:tc>
                <a:tc>
                  <a:txBody>
                    <a:bodyPr/>
                    <a:lstStyle/>
                    <a:p>
                      <a:pPr algn="r"/>
                      <a:r>
                        <a:rPr lang="pl-PL" sz="1400" dirty="0" smtClean="0"/>
                        <a:t>149  438</a:t>
                      </a:r>
                      <a:endParaRPr lang="pl-PL" sz="1400" dirty="0"/>
                    </a:p>
                  </a:txBody>
                  <a:tcPr/>
                </a:tc>
                <a:tc>
                  <a:txBody>
                    <a:bodyPr/>
                    <a:lstStyle/>
                    <a:p>
                      <a:pPr algn="r"/>
                      <a:r>
                        <a:rPr lang="pl-PL" sz="1400" dirty="0" smtClean="0"/>
                        <a:t>4 458 710</a:t>
                      </a:r>
                      <a:endParaRPr lang="pl-PL" sz="1400" dirty="0"/>
                    </a:p>
                  </a:txBody>
                  <a:tcPr/>
                </a:tc>
              </a:tr>
              <a:tr h="370840">
                <a:tc>
                  <a:txBody>
                    <a:bodyPr/>
                    <a:lstStyle/>
                    <a:p>
                      <a:r>
                        <a:rPr lang="pl-PL" sz="1400" dirty="0" smtClean="0"/>
                        <a:t>Powiat Kołobrzeg</a:t>
                      </a:r>
                    </a:p>
                  </a:txBody>
                  <a:tcPr/>
                </a:tc>
                <a:tc>
                  <a:txBody>
                    <a:bodyPr/>
                    <a:lstStyle/>
                    <a:p>
                      <a:pPr algn="r"/>
                      <a:r>
                        <a:rPr lang="pl-PL" sz="1400" dirty="0" smtClean="0"/>
                        <a:t>5 366 961</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5 366 961</a:t>
                      </a:r>
                      <a:endParaRPr lang="pl-PL" sz="1400" dirty="0"/>
                    </a:p>
                  </a:txBody>
                  <a:tcPr/>
                </a:tc>
              </a:tr>
              <a:tr h="370840">
                <a:tc>
                  <a:txBody>
                    <a:bodyPr/>
                    <a:lstStyle/>
                    <a:p>
                      <a:r>
                        <a:rPr lang="pl-PL" sz="1400" dirty="0" smtClean="0"/>
                        <a:t>Powiat Koszalin</a:t>
                      </a:r>
                    </a:p>
                  </a:txBody>
                  <a:tcPr/>
                </a:tc>
                <a:tc>
                  <a:txBody>
                    <a:bodyPr/>
                    <a:lstStyle/>
                    <a:p>
                      <a:pPr algn="r"/>
                      <a:r>
                        <a:rPr lang="pl-PL" sz="1400" dirty="0" smtClean="0"/>
                        <a:t>800 000</a:t>
                      </a:r>
                      <a:endParaRPr lang="pl-PL" sz="1400" dirty="0"/>
                    </a:p>
                  </a:txBody>
                  <a:tcPr/>
                </a:tc>
                <a:tc>
                  <a:txBody>
                    <a:bodyPr/>
                    <a:lstStyle/>
                    <a:p>
                      <a:pPr algn="r"/>
                      <a:r>
                        <a:rPr lang="pl-PL" sz="1400" dirty="0" smtClean="0"/>
                        <a:t>240 000</a:t>
                      </a:r>
                      <a:endParaRPr lang="pl-PL" sz="1400" dirty="0"/>
                    </a:p>
                  </a:txBody>
                  <a:tcPr/>
                </a:tc>
                <a:tc>
                  <a:txBody>
                    <a:bodyPr/>
                    <a:lstStyle/>
                    <a:p>
                      <a:pPr algn="r"/>
                      <a:r>
                        <a:rPr lang="pl-PL" sz="1400" dirty="0" smtClean="0"/>
                        <a:t>1 040 000</a:t>
                      </a:r>
                      <a:endParaRPr lang="pl-PL" sz="1400" dirty="0"/>
                    </a:p>
                  </a:txBody>
                  <a:tcPr/>
                </a:tc>
              </a:tr>
              <a:tr h="370840">
                <a:tc>
                  <a:txBody>
                    <a:bodyPr/>
                    <a:lstStyle/>
                    <a:p>
                      <a:r>
                        <a:rPr lang="pl-PL" sz="1400" dirty="0" smtClean="0"/>
                        <a:t>Powiat Szczecinek</a:t>
                      </a:r>
                    </a:p>
                  </a:txBody>
                  <a:tcPr/>
                </a:tc>
                <a:tc>
                  <a:txBody>
                    <a:bodyPr/>
                    <a:lstStyle/>
                    <a:p>
                      <a:pPr algn="r"/>
                      <a:r>
                        <a:rPr lang="pl-PL" sz="1400" dirty="0" smtClean="0"/>
                        <a:t>1 463 608</a:t>
                      </a:r>
                      <a:endParaRPr lang="pl-PL" sz="1400" dirty="0"/>
                    </a:p>
                  </a:txBody>
                  <a:tcPr/>
                </a:tc>
                <a:tc>
                  <a:txBody>
                    <a:bodyPr/>
                    <a:lstStyle/>
                    <a:p>
                      <a:pPr algn="r"/>
                      <a:r>
                        <a:rPr lang="pl-PL" sz="1400" dirty="0" smtClean="0"/>
                        <a:t>150 000</a:t>
                      </a:r>
                      <a:endParaRPr lang="pl-PL" sz="1400" dirty="0"/>
                    </a:p>
                  </a:txBody>
                  <a:tcPr/>
                </a:tc>
                <a:tc>
                  <a:txBody>
                    <a:bodyPr/>
                    <a:lstStyle/>
                    <a:p>
                      <a:pPr algn="r"/>
                      <a:r>
                        <a:rPr lang="pl-PL" sz="1400" dirty="0" smtClean="0"/>
                        <a:t>1 463 608</a:t>
                      </a:r>
                      <a:endParaRPr lang="pl-PL" sz="1400" dirty="0"/>
                    </a:p>
                  </a:txBody>
                  <a:tcPr/>
                </a:tc>
              </a:tr>
              <a:tr h="370840">
                <a:tc>
                  <a:txBody>
                    <a:bodyPr/>
                    <a:lstStyle/>
                    <a:p>
                      <a:r>
                        <a:rPr lang="pl-PL" sz="1400" dirty="0" smtClean="0"/>
                        <a:t>Miasto Białogard</a:t>
                      </a:r>
                      <a:endParaRPr lang="pl-PL" sz="1400" dirty="0" smtClean="0"/>
                    </a:p>
                  </a:txBody>
                  <a:tcPr/>
                </a:tc>
                <a:tc>
                  <a:txBody>
                    <a:bodyPr/>
                    <a:lstStyle/>
                    <a:p>
                      <a:pPr algn="r"/>
                      <a:r>
                        <a:rPr lang="pl-PL" sz="1400" dirty="0" smtClean="0"/>
                        <a:t>1 660 000</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1 660 000</a:t>
                      </a:r>
                      <a:endParaRPr lang="pl-PL" sz="1400" dirty="0"/>
                    </a:p>
                  </a:txBody>
                  <a:tcPr/>
                </a:tc>
              </a:tr>
              <a:tr h="370840">
                <a:tc>
                  <a:txBody>
                    <a:bodyPr/>
                    <a:lstStyle/>
                    <a:p>
                      <a:r>
                        <a:rPr lang="pl-PL" sz="1400" dirty="0" smtClean="0"/>
                        <a:t>Gmina Barwice</a:t>
                      </a:r>
                      <a:endParaRPr lang="pl-PL" sz="1400" dirty="0" smtClean="0"/>
                    </a:p>
                  </a:txBody>
                  <a:tcPr/>
                </a:tc>
                <a:tc>
                  <a:txBody>
                    <a:bodyPr/>
                    <a:lstStyle/>
                    <a:p>
                      <a:pPr algn="r"/>
                      <a:r>
                        <a:rPr lang="pl-PL" sz="1400" dirty="0" smtClean="0"/>
                        <a:t>700 000</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700 000</a:t>
                      </a:r>
                      <a:endParaRPr lang="pl-PL" sz="1400" dirty="0"/>
                    </a:p>
                  </a:txBody>
                  <a:tcPr/>
                </a:tc>
              </a:tr>
              <a:tr h="370840">
                <a:tc>
                  <a:txBody>
                    <a:bodyPr/>
                    <a:lstStyle/>
                    <a:p>
                      <a:r>
                        <a:rPr lang="pl-PL" sz="1400" dirty="0" smtClean="0"/>
                        <a:t>Gmina Bobolice</a:t>
                      </a:r>
                      <a:endParaRPr lang="pl-PL" sz="1400" dirty="0" smtClean="0"/>
                    </a:p>
                  </a:txBody>
                  <a:tcPr/>
                </a:tc>
                <a:tc>
                  <a:txBody>
                    <a:bodyPr/>
                    <a:lstStyle/>
                    <a:p>
                      <a:pPr algn="r"/>
                      <a:r>
                        <a:rPr lang="pl-PL" sz="1400" dirty="0" smtClean="0"/>
                        <a:t>444 000</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444 000</a:t>
                      </a:r>
                      <a:endParaRPr lang="pl-PL" sz="1400" dirty="0"/>
                    </a:p>
                  </a:txBody>
                  <a:tcPr/>
                </a:tc>
              </a:tr>
              <a:tr h="370840">
                <a:tc>
                  <a:txBody>
                    <a:bodyPr/>
                    <a:lstStyle/>
                    <a:p>
                      <a:r>
                        <a:rPr lang="pl-PL" sz="1400" dirty="0" smtClean="0"/>
                        <a:t>Gmina Czaplinek</a:t>
                      </a:r>
                      <a:endParaRPr lang="pl-PL" sz="1400" dirty="0" smtClean="0"/>
                    </a:p>
                  </a:txBody>
                  <a:tcPr/>
                </a:tc>
                <a:tc>
                  <a:txBody>
                    <a:bodyPr/>
                    <a:lstStyle/>
                    <a:p>
                      <a:pPr algn="r"/>
                      <a:r>
                        <a:rPr lang="pl-PL" sz="1400" dirty="0" smtClean="0"/>
                        <a:t>1 512 430</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1 512 430</a:t>
                      </a:r>
                      <a:endParaRPr lang="pl-PL" sz="1400" dirty="0"/>
                    </a:p>
                  </a:txBody>
                  <a:tcPr/>
                </a:tc>
              </a:tr>
              <a:tr h="370840">
                <a:tc>
                  <a:txBody>
                    <a:bodyPr/>
                    <a:lstStyle/>
                    <a:p>
                      <a:r>
                        <a:rPr lang="pl-PL" sz="1400" dirty="0" smtClean="0"/>
                        <a:t>Gmina Grzmiąca</a:t>
                      </a:r>
                      <a:endParaRPr lang="pl-PL" sz="1400" dirty="0" smtClean="0"/>
                    </a:p>
                  </a:txBody>
                  <a:tcPr/>
                </a:tc>
                <a:tc>
                  <a:txBody>
                    <a:bodyPr/>
                    <a:lstStyle/>
                    <a:p>
                      <a:pPr algn="r"/>
                      <a:r>
                        <a:rPr lang="pl-PL" sz="1400" dirty="0" smtClean="0"/>
                        <a:t>491 219</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491 219</a:t>
                      </a:r>
                      <a:endParaRPr lang="pl-PL" sz="1400" dirty="0"/>
                    </a:p>
                  </a:txBody>
                  <a:tcPr/>
                </a:tc>
              </a:tr>
              <a:tr h="370840">
                <a:tc>
                  <a:txBody>
                    <a:bodyPr/>
                    <a:lstStyle/>
                    <a:p>
                      <a:r>
                        <a:rPr lang="pl-PL" sz="1400" dirty="0" smtClean="0"/>
                        <a:t>Gmina Karlino</a:t>
                      </a:r>
                      <a:endParaRPr lang="pl-PL" sz="1400" dirty="0" smtClean="0"/>
                    </a:p>
                  </a:txBody>
                  <a:tcPr/>
                </a:tc>
                <a:tc>
                  <a:txBody>
                    <a:bodyPr/>
                    <a:lstStyle/>
                    <a:p>
                      <a:pPr algn="r"/>
                      <a:r>
                        <a:rPr lang="pl-PL" sz="1400" dirty="0" smtClean="0"/>
                        <a:t>450 000</a:t>
                      </a:r>
                      <a:endParaRPr lang="pl-PL" sz="1400" dirty="0"/>
                    </a:p>
                  </a:txBody>
                  <a:tcPr/>
                </a:tc>
                <a:tc>
                  <a:txBody>
                    <a:bodyPr/>
                    <a:lstStyle/>
                    <a:p>
                      <a:pPr algn="r"/>
                      <a:r>
                        <a:rPr lang="pl-PL" sz="1400" dirty="0" smtClean="0"/>
                        <a:t>4 045 000</a:t>
                      </a:r>
                      <a:endParaRPr lang="pl-PL" sz="1400" dirty="0"/>
                    </a:p>
                  </a:txBody>
                  <a:tcPr/>
                </a:tc>
                <a:tc>
                  <a:txBody>
                    <a:bodyPr/>
                    <a:lstStyle/>
                    <a:p>
                      <a:pPr algn="r"/>
                      <a:r>
                        <a:rPr lang="pl-PL" sz="1400" dirty="0" smtClean="0"/>
                        <a:t>4 495 000</a:t>
                      </a:r>
                      <a:endParaRPr lang="pl-PL" sz="1400" dirty="0"/>
                    </a:p>
                  </a:txBody>
                  <a:tcPr/>
                </a:tc>
              </a:tr>
              <a:tr h="370840">
                <a:tc>
                  <a:txBody>
                    <a:bodyPr/>
                    <a:lstStyle/>
                    <a:p>
                      <a:r>
                        <a:rPr lang="pl-PL" sz="1400" dirty="0" smtClean="0"/>
                        <a:t>Gmina Ostrowice</a:t>
                      </a:r>
                      <a:endParaRPr lang="pl-PL" sz="1400" dirty="0" smtClean="0"/>
                    </a:p>
                  </a:txBody>
                  <a:tcPr/>
                </a:tc>
                <a:tc>
                  <a:txBody>
                    <a:bodyPr/>
                    <a:lstStyle/>
                    <a:p>
                      <a:pPr algn="r"/>
                      <a:r>
                        <a:rPr lang="pl-PL" sz="1400" dirty="0" smtClean="0"/>
                        <a:t>500 061</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400 061</a:t>
                      </a:r>
                      <a:endParaRPr lang="pl-PL" sz="1400" dirty="0"/>
                    </a:p>
                  </a:txBody>
                  <a:tcPr/>
                </a:tc>
              </a:tr>
              <a:tr h="370840">
                <a:tc>
                  <a:txBody>
                    <a:bodyPr/>
                    <a:lstStyle/>
                    <a:p>
                      <a:r>
                        <a:rPr lang="pl-PL" sz="1400" dirty="0" smtClean="0"/>
                        <a:t>Gmina Połczyn-Zdrój</a:t>
                      </a:r>
                      <a:endParaRPr lang="pl-PL" sz="1400" dirty="0" smtClean="0"/>
                    </a:p>
                  </a:txBody>
                  <a:tcPr/>
                </a:tc>
                <a:tc>
                  <a:txBody>
                    <a:bodyPr/>
                    <a:lstStyle/>
                    <a:p>
                      <a:pPr algn="r"/>
                      <a:r>
                        <a:rPr lang="pl-PL" sz="1400" dirty="0" smtClean="0"/>
                        <a:t>4 980 274</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4 980 274</a:t>
                      </a:r>
                      <a:endParaRPr lang="pl-PL" sz="1400" dirty="0"/>
                    </a:p>
                  </a:txBody>
                  <a:tcPr/>
                </a:tc>
              </a:tr>
            </a:tbl>
          </a:graphicData>
        </a:graphic>
      </p:graphicFrame>
    </p:spTree>
    <p:extLst>
      <p:ext uri="{BB962C8B-B14F-4D97-AF65-F5344CB8AC3E}">
        <p14:creationId xmlns:p14="http://schemas.microsoft.com/office/powerpoint/2010/main" val="1577178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224028921"/>
              </p:ext>
            </p:extLst>
          </p:nvPr>
        </p:nvGraphicFramePr>
        <p:xfrm>
          <a:off x="646980" y="1397000"/>
          <a:ext cx="7755148" cy="4003040"/>
        </p:xfrm>
        <a:graphic>
          <a:graphicData uri="http://schemas.openxmlformats.org/drawingml/2006/table">
            <a:tbl>
              <a:tblPr firstRow="1" bandRow="1">
                <a:tableStyleId>{5C22544A-7EE6-4342-B048-85BDC9FD1C3A}</a:tableStyleId>
              </a:tblPr>
              <a:tblGrid>
                <a:gridCol w="2096220"/>
                <a:gridCol w="2139351"/>
                <a:gridCol w="1975449"/>
                <a:gridCol w="1544128"/>
              </a:tblGrid>
              <a:tr h="370840">
                <a:tc>
                  <a:txBody>
                    <a:bodyPr/>
                    <a:lstStyle/>
                    <a:p>
                      <a:pPr algn="ctr"/>
                      <a:r>
                        <a:rPr lang="pl-PL" sz="1400" dirty="0" smtClean="0"/>
                        <a:t>Gmina/Powiat</a:t>
                      </a:r>
                      <a:endParaRPr lang="pl-PL" sz="1400" dirty="0"/>
                    </a:p>
                  </a:txBody>
                  <a:tcPr/>
                </a:tc>
                <a:tc>
                  <a:txBody>
                    <a:bodyPr/>
                    <a:lstStyle/>
                    <a:p>
                      <a:pPr algn="ctr"/>
                      <a:r>
                        <a:rPr lang="pl-PL" sz="1400" dirty="0" smtClean="0"/>
                        <a:t>Termomodernizacja i/lub  ulepszenia instalacji</a:t>
                      </a:r>
                      <a:endParaRPr lang="pl-PL" sz="1400" dirty="0"/>
                    </a:p>
                  </a:txBody>
                  <a:tcPr/>
                </a:tc>
                <a:tc>
                  <a:txBody>
                    <a:bodyPr/>
                    <a:lstStyle/>
                    <a:p>
                      <a:pPr algn="ctr"/>
                      <a:r>
                        <a:rPr lang="pl-PL" sz="1400" dirty="0" smtClean="0"/>
                        <a:t>OZE</a:t>
                      </a:r>
                      <a:endParaRPr lang="pl-PL" sz="1400" dirty="0"/>
                    </a:p>
                  </a:txBody>
                  <a:tcPr/>
                </a:tc>
                <a:tc>
                  <a:txBody>
                    <a:bodyPr/>
                    <a:lstStyle/>
                    <a:p>
                      <a:pPr algn="ctr"/>
                      <a:r>
                        <a:rPr lang="pl-PL" sz="1400" dirty="0" smtClean="0"/>
                        <a:t>Razem</a:t>
                      </a:r>
                      <a:endParaRPr lang="pl-PL" sz="1400" dirty="0"/>
                    </a:p>
                  </a:txBody>
                  <a:tcPr/>
                </a:tc>
              </a:tr>
              <a:tr h="370840">
                <a:tc>
                  <a:txBody>
                    <a:bodyPr/>
                    <a:lstStyle/>
                    <a:p>
                      <a:r>
                        <a:rPr lang="pl-PL" sz="1400" dirty="0" smtClean="0"/>
                        <a:t>Gmina Rąbino</a:t>
                      </a:r>
                      <a:endParaRPr lang="pl-PL" sz="1400" dirty="0"/>
                    </a:p>
                  </a:txBody>
                  <a:tcPr/>
                </a:tc>
                <a:tc>
                  <a:txBody>
                    <a:bodyPr/>
                    <a:lstStyle/>
                    <a:p>
                      <a:pPr algn="r"/>
                      <a:r>
                        <a:rPr lang="pl-PL" sz="1400" dirty="0" smtClean="0"/>
                        <a:t>459 149</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459 149</a:t>
                      </a:r>
                      <a:endParaRPr lang="pl-PL" sz="1400" dirty="0"/>
                    </a:p>
                  </a:txBody>
                  <a:tcPr/>
                </a:tc>
              </a:tr>
              <a:tr h="370840">
                <a:tc>
                  <a:txBody>
                    <a:bodyPr/>
                    <a:lstStyle/>
                    <a:p>
                      <a:r>
                        <a:rPr lang="pl-PL" sz="1400" dirty="0" smtClean="0"/>
                        <a:t>Gmina Rymań</a:t>
                      </a:r>
                      <a:endParaRPr lang="pl-PL" sz="1400" dirty="0" smtClean="0"/>
                    </a:p>
                  </a:txBody>
                  <a:tcPr/>
                </a:tc>
                <a:tc>
                  <a:txBody>
                    <a:bodyPr/>
                    <a:lstStyle/>
                    <a:p>
                      <a:pPr algn="r"/>
                      <a:r>
                        <a:rPr lang="pl-PL" sz="1400" dirty="0" smtClean="0"/>
                        <a:t>400 000</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400 000</a:t>
                      </a:r>
                      <a:endParaRPr lang="pl-PL" sz="1400" dirty="0"/>
                    </a:p>
                  </a:txBody>
                  <a:tcPr/>
                </a:tc>
              </a:tr>
              <a:tr h="370840">
                <a:tc>
                  <a:txBody>
                    <a:bodyPr/>
                    <a:lstStyle/>
                    <a:p>
                      <a:r>
                        <a:rPr lang="pl-PL" sz="1400" dirty="0" smtClean="0"/>
                        <a:t>Gmina Sianów</a:t>
                      </a:r>
                      <a:endParaRPr lang="pl-PL" sz="1400" dirty="0" smtClean="0"/>
                    </a:p>
                  </a:txBody>
                  <a:tcPr/>
                </a:tc>
                <a:tc>
                  <a:txBody>
                    <a:bodyPr/>
                    <a:lstStyle/>
                    <a:p>
                      <a:pPr algn="r"/>
                      <a:r>
                        <a:rPr lang="pl-PL" sz="1400" dirty="0" smtClean="0"/>
                        <a:t>1 610 814</a:t>
                      </a:r>
                      <a:endParaRPr lang="pl-PL" sz="1400" dirty="0"/>
                    </a:p>
                  </a:txBody>
                  <a:tcPr/>
                </a:tc>
                <a:tc>
                  <a:txBody>
                    <a:bodyPr/>
                    <a:lstStyle/>
                    <a:p>
                      <a:pPr algn="r"/>
                      <a:r>
                        <a:rPr lang="pl-PL" sz="1400" dirty="0" smtClean="0"/>
                        <a:t>150 000</a:t>
                      </a:r>
                      <a:endParaRPr lang="pl-PL" sz="1400" dirty="0"/>
                    </a:p>
                  </a:txBody>
                  <a:tcPr/>
                </a:tc>
                <a:tc>
                  <a:txBody>
                    <a:bodyPr/>
                    <a:lstStyle/>
                    <a:p>
                      <a:pPr algn="r"/>
                      <a:r>
                        <a:rPr lang="pl-PL" sz="1400" dirty="0" smtClean="0"/>
                        <a:t>1 760 814</a:t>
                      </a:r>
                      <a:endParaRPr lang="pl-PL" sz="1400" dirty="0"/>
                    </a:p>
                  </a:txBody>
                  <a:tcPr/>
                </a:tc>
              </a:tr>
              <a:tr h="370840">
                <a:tc>
                  <a:txBody>
                    <a:bodyPr/>
                    <a:lstStyle/>
                    <a:p>
                      <a:r>
                        <a:rPr lang="pl-PL" sz="1400" dirty="0" smtClean="0"/>
                        <a:t>Gmina Sławoborze</a:t>
                      </a:r>
                      <a:endParaRPr lang="pl-PL" sz="1400" dirty="0" smtClean="0"/>
                    </a:p>
                  </a:txBody>
                  <a:tcPr/>
                </a:tc>
                <a:tc>
                  <a:txBody>
                    <a:bodyPr/>
                    <a:lstStyle/>
                    <a:p>
                      <a:pPr algn="r"/>
                      <a:r>
                        <a:rPr lang="pl-PL" sz="1400" dirty="0" smtClean="0"/>
                        <a:t>390 000</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390 000</a:t>
                      </a:r>
                      <a:endParaRPr lang="pl-PL" sz="1400" dirty="0"/>
                    </a:p>
                  </a:txBody>
                  <a:tcPr/>
                </a:tc>
              </a:tr>
              <a:tr h="370840">
                <a:tc>
                  <a:txBody>
                    <a:bodyPr/>
                    <a:lstStyle/>
                    <a:p>
                      <a:r>
                        <a:rPr lang="pl-PL" sz="1400" dirty="0" smtClean="0"/>
                        <a:t>Gmina Szczecinek</a:t>
                      </a:r>
                      <a:endParaRPr lang="pl-PL" sz="1400" dirty="0" smtClean="0"/>
                    </a:p>
                  </a:txBody>
                  <a:tcPr/>
                </a:tc>
                <a:tc>
                  <a:txBody>
                    <a:bodyPr/>
                    <a:lstStyle/>
                    <a:p>
                      <a:pPr algn="r"/>
                      <a:r>
                        <a:rPr lang="pl-PL" sz="1400" dirty="0" smtClean="0"/>
                        <a:t>80 000</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80</a:t>
                      </a:r>
                      <a:r>
                        <a:rPr lang="pl-PL" sz="1400" baseline="0" dirty="0" smtClean="0"/>
                        <a:t> 000</a:t>
                      </a:r>
                      <a:endParaRPr lang="pl-PL" sz="1400" dirty="0"/>
                    </a:p>
                  </a:txBody>
                  <a:tcPr/>
                </a:tc>
              </a:tr>
              <a:tr h="370840">
                <a:tc>
                  <a:txBody>
                    <a:bodyPr/>
                    <a:lstStyle/>
                    <a:p>
                      <a:r>
                        <a:rPr lang="pl-PL" sz="1400" dirty="0" smtClean="0"/>
                        <a:t>Gmina Tychowo</a:t>
                      </a:r>
                      <a:endParaRPr lang="pl-PL" sz="1400" dirty="0" smtClean="0"/>
                    </a:p>
                  </a:txBody>
                  <a:tcPr/>
                </a:tc>
                <a:tc>
                  <a:txBody>
                    <a:bodyPr/>
                    <a:lstStyle/>
                    <a:p>
                      <a:pPr algn="r"/>
                      <a:r>
                        <a:rPr lang="pl-PL" sz="1400" dirty="0" smtClean="0"/>
                        <a:t>1 161 929</a:t>
                      </a:r>
                      <a:endParaRPr lang="pl-PL" sz="1400" dirty="0"/>
                    </a:p>
                  </a:txBody>
                  <a:tcPr/>
                </a:tc>
                <a:tc>
                  <a:txBody>
                    <a:bodyPr/>
                    <a:lstStyle/>
                    <a:p>
                      <a:pPr algn="r"/>
                      <a:r>
                        <a:rPr lang="pl-PL" sz="1400" dirty="0" smtClean="0"/>
                        <a:t>1 775 300</a:t>
                      </a:r>
                      <a:endParaRPr lang="pl-PL" sz="1400" dirty="0"/>
                    </a:p>
                  </a:txBody>
                  <a:tcPr/>
                </a:tc>
                <a:tc>
                  <a:txBody>
                    <a:bodyPr/>
                    <a:lstStyle/>
                    <a:p>
                      <a:pPr algn="r"/>
                      <a:r>
                        <a:rPr lang="pl-PL" sz="1400" dirty="0" smtClean="0"/>
                        <a:t>2 937 229</a:t>
                      </a:r>
                      <a:endParaRPr lang="pl-PL" sz="1400" dirty="0"/>
                    </a:p>
                  </a:txBody>
                  <a:tcPr/>
                </a:tc>
              </a:tr>
              <a:tr h="370840">
                <a:tc>
                  <a:txBody>
                    <a:bodyPr/>
                    <a:lstStyle/>
                    <a:p>
                      <a:r>
                        <a:rPr lang="pl-PL" sz="1400" dirty="0" smtClean="0"/>
                        <a:t>Gmina Wierzchowo</a:t>
                      </a:r>
                      <a:endParaRPr lang="pl-PL" sz="1400" dirty="0" smtClean="0"/>
                    </a:p>
                  </a:txBody>
                  <a:tcPr/>
                </a:tc>
                <a:tc>
                  <a:txBody>
                    <a:bodyPr/>
                    <a:lstStyle/>
                    <a:p>
                      <a:pPr algn="r"/>
                      <a:r>
                        <a:rPr lang="pl-PL" sz="1400" dirty="0" smtClean="0"/>
                        <a:t>2 672 182</a:t>
                      </a:r>
                      <a:endParaRPr lang="pl-PL" sz="1400" dirty="0"/>
                    </a:p>
                  </a:txBody>
                  <a:tcPr/>
                </a:tc>
                <a:tc>
                  <a:txBody>
                    <a:bodyPr/>
                    <a:lstStyle/>
                    <a:p>
                      <a:pPr algn="r"/>
                      <a:r>
                        <a:rPr lang="pl-PL" sz="1400" dirty="0" smtClean="0"/>
                        <a:t>0</a:t>
                      </a:r>
                      <a:endParaRPr lang="pl-PL" sz="1400" dirty="0"/>
                    </a:p>
                  </a:txBody>
                  <a:tcPr/>
                </a:tc>
                <a:tc>
                  <a:txBody>
                    <a:bodyPr/>
                    <a:lstStyle/>
                    <a:p>
                      <a:pPr algn="r"/>
                      <a:r>
                        <a:rPr lang="pl-PL" sz="1400" dirty="0" smtClean="0"/>
                        <a:t>2 672 182</a:t>
                      </a:r>
                      <a:endParaRPr lang="pl-PL" sz="1400" dirty="0"/>
                    </a:p>
                  </a:txBody>
                  <a:tcPr/>
                </a:tc>
              </a:tr>
              <a:tr h="370840">
                <a:tc>
                  <a:txBody>
                    <a:bodyPr/>
                    <a:lstStyle/>
                    <a:p>
                      <a:r>
                        <a:rPr lang="pl-PL" sz="1400" dirty="0" smtClean="0"/>
                        <a:t>Zarząd Nieruchomościami Miejskimi w Czaplinku</a:t>
                      </a:r>
                      <a:endParaRPr lang="pl-PL" sz="1400" dirty="0" smtClean="0"/>
                    </a:p>
                  </a:txBody>
                  <a:tcPr/>
                </a:tc>
                <a:tc>
                  <a:txBody>
                    <a:bodyPr/>
                    <a:lstStyle/>
                    <a:p>
                      <a:pPr algn="r"/>
                      <a:r>
                        <a:rPr lang="pl-PL" sz="1400" dirty="0" smtClean="0"/>
                        <a:t>?</a:t>
                      </a:r>
                      <a:endParaRPr lang="pl-PL" sz="1400" dirty="0"/>
                    </a:p>
                  </a:txBody>
                  <a:tcPr/>
                </a:tc>
                <a:tc>
                  <a:txBody>
                    <a:bodyPr/>
                    <a:lstStyle/>
                    <a:p>
                      <a:pPr algn="r"/>
                      <a:r>
                        <a:rPr lang="pl-PL" sz="1400" dirty="0" smtClean="0"/>
                        <a:t>?</a:t>
                      </a:r>
                      <a:endParaRPr lang="pl-PL" sz="1400" dirty="0"/>
                    </a:p>
                  </a:txBody>
                  <a:tcPr/>
                </a:tc>
                <a:tc>
                  <a:txBody>
                    <a:bodyPr/>
                    <a:lstStyle/>
                    <a:p>
                      <a:pPr algn="r"/>
                      <a:r>
                        <a:rPr lang="pl-PL" sz="1400" dirty="0" smtClean="0"/>
                        <a:t>?</a:t>
                      </a:r>
                      <a:endParaRPr lang="pl-PL" sz="1400" dirty="0"/>
                    </a:p>
                  </a:txBody>
                  <a:tcPr/>
                </a:tc>
              </a:tr>
              <a:tr h="370840">
                <a:tc>
                  <a:txBody>
                    <a:bodyPr/>
                    <a:lstStyle/>
                    <a:p>
                      <a:r>
                        <a:rPr lang="pl-PL" sz="1400" b="1" dirty="0" smtClean="0"/>
                        <a:t>Razem</a:t>
                      </a:r>
                      <a:endParaRPr lang="pl-PL" sz="1400" b="1" dirty="0" smtClean="0"/>
                    </a:p>
                  </a:txBody>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pl-PL" sz="1400" b="1" dirty="0" smtClean="0"/>
                        <a:t>29 715 322</a:t>
                      </a:r>
                    </a:p>
                  </a:txBody>
                  <a:tcPr/>
                </a:tc>
                <a:tc>
                  <a:txBody>
                    <a:bodyPr/>
                    <a:lstStyle/>
                    <a:p>
                      <a:pPr algn="r"/>
                      <a:r>
                        <a:rPr lang="pl-PL" sz="1400" b="1" dirty="0" smtClean="0"/>
                        <a:t>6</a:t>
                      </a:r>
                      <a:r>
                        <a:rPr lang="pl-PL" sz="1400" b="1" baseline="0" dirty="0" smtClean="0"/>
                        <a:t> 509 738</a:t>
                      </a:r>
                      <a:endParaRPr lang="pl-PL" sz="1400" b="1" dirty="0"/>
                    </a:p>
                  </a:txBody>
                  <a:tcPr/>
                </a:tc>
                <a:tc>
                  <a:txBody>
                    <a:bodyPr/>
                    <a:lstStyle/>
                    <a:p>
                      <a:pPr algn="r"/>
                      <a:r>
                        <a:rPr lang="pl-PL" sz="1400" b="1" dirty="0" smtClean="0"/>
                        <a:t>36 225 060 </a:t>
                      </a:r>
                      <a:endParaRPr lang="pl-PL" sz="1400" b="1" dirty="0"/>
                    </a:p>
                  </a:txBody>
                  <a:tcPr/>
                </a:tc>
              </a:tr>
            </a:tbl>
          </a:graphicData>
        </a:graphic>
      </p:graphicFrame>
    </p:spTree>
    <p:extLst>
      <p:ext uri="{BB962C8B-B14F-4D97-AF65-F5344CB8AC3E}">
        <p14:creationId xmlns:p14="http://schemas.microsoft.com/office/powerpoint/2010/main" val="363242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690114" y="1570337"/>
            <a:ext cx="7250232" cy="707886"/>
          </a:xfrm>
          <a:prstGeom prst="rect">
            <a:avLst/>
          </a:prstGeom>
          <a:noFill/>
          <a:ln w="9525">
            <a:noFill/>
            <a:miter lim="800000"/>
            <a:headEnd/>
            <a:tailEnd/>
          </a:ln>
        </p:spPr>
        <p:txBody>
          <a:bodyPr wrap="square">
            <a:spAutoFit/>
          </a:bodyPr>
          <a:lstStyle/>
          <a:p>
            <a:pPr algn="ctr"/>
            <a:r>
              <a:rPr lang="pl-PL" sz="2000" b="1" dirty="0" smtClean="0">
                <a:solidFill>
                  <a:schemeClr val="tx1">
                    <a:lumMod val="75000"/>
                    <a:lumOff val="25000"/>
                  </a:schemeClr>
                </a:solidFill>
                <a:latin typeface="Verdana" pitchFamily="34" charset="0"/>
              </a:rPr>
              <a:t>Proponowane podziały</a:t>
            </a:r>
            <a:endParaRPr lang="pl-PL" sz="2000" b="1" dirty="0">
              <a:solidFill>
                <a:srgbClr val="4D4D4D"/>
              </a:solidFill>
              <a:latin typeface="Verdana" pitchFamily="34" charset="0"/>
            </a:endParaRPr>
          </a:p>
          <a:p>
            <a:pPr algn="ctr"/>
            <a:endParaRPr lang="pl-PL" sz="20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24206250"/>
              </p:ext>
            </p:extLst>
          </p:nvPr>
        </p:nvGraphicFramePr>
        <p:xfrm>
          <a:off x="819509" y="2182004"/>
          <a:ext cx="7479102" cy="3484880"/>
        </p:xfrm>
        <a:graphic>
          <a:graphicData uri="http://schemas.openxmlformats.org/drawingml/2006/table">
            <a:tbl>
              <a:tblPr firstRow="1" bandRow="1">
                <a:tableStyleId>{5C22544A-7EE6-4342-B048-85BDC9FD1C3A}</a:tableStyleId>
              </a:tblPr>
              <a:tblGrid>
                <a:gridCol w="2742594"/>
                <a:gridCol w="2640783"/>
                <a:gridCol w="2095725"/>
              </a:tblGrid>
              <a:tr h="370840">
                <a:tc>
                  <a:txBody>
                    <a:bodyPr/>
                    <a:lstStyle/>
                    <a:p>
                      <a:pPr algn="ctr"/>
                      <a:r>
                        <a:rPr lang="pl-PL" sz="1400" dirty="0" smtClean="0"/>
                        <a:t>Termomodernizacja i/lub usprawnienia instalacji</a:t>
                      </a:r>
                      <a:endParaRPr lang="pl-PL" sz="1400" dirty="0"/>
                    </a:p>
                  </a:txBody>
                  <a:tcPr/>
                </a:tc>
                <a:tc>
                  <a:txBody>
                    <a:bodyPr/>
                    <a:lstStyle/>
                    <a:p>
                      <a:pPr algn="ctr"/>
                      <a:r>
                        <a:rPr lang="pl-PL" sz="1400" dirty="0" smtClean="0"/>
                        <a:t>OZE</a:t>
                      </a:r>
                      <a:endParaRPr lang="pl-PL" sz="1400" dirty="0"/>
                    </a:p>
                  </a:txBody>
                  <a:tcPr/>
                </a:tc>
                <a:tc>
                  <a:txBody>
                    <a:bodyPr/>
                    <a:lstStyle/>
                    <a:p>
                      <a:pPr algn="ctr"/>
                      <a:r>
                        <a:rPr lang="pl-PL" sz="1400" dirty="0" smtClean="0"/>
                        <a:t>Razem</a:t>
                      </a:r>
                      <a:endParaRPr lang="pl-PL" sz="1400" dirty="0"/>
                    </a:p>
                  </a:txBody>
                  <a:tcPr/>
                </a:tc>
              </a:tr>
              <a:tr h="370840">
                <a:tc gridSpan="3">
                  <a:txBody>
                    <a:bodyPr/>
                    <a:lstStyle/>
                    <a:p>
                      <a:pPr algn="l"/>
                      <a:r>
                        <a:rPr lang="pl-PL" dirty="0" smtClean="0"/>
                        <a:t>Gminy Związkowe: </a:t>
                      </a:r>
                      <a:endParaRPr lang="pl-PL" dirty="0"/>
                    </a:p>
                  </a:txBody>
                  <a:tcPr/>
                </a:tc>
                <a:tc hMerge="1">
                  <a:txBody>
                    <a:bodyPr/>
                    <a:lstStyle/>
                    <a:p>
                      <a:endParaRPr lang="pl-PL"/>
                    </a:p>
                  </a:txBody>
                  <a:tcPr/>
                </a:tc>
                <a:tc hMerge="1">
                  <a:txBody>
                    <a:bodyPr/>
                    <a:lstStyle/>
                    <a:p>
                      <a:endParaRPr lang="pl-PL" dirty="0"/>
                    </a:p>
                  </a:txBody>
                  <a:tcPr/>
                </a:tc>
              </a:tr>
              <a:tr h="370840">
                <a:tc>
                  <a:txBody>
                    <a:bodyPr/>
                    <a:lstStyle/>
                    <a:p>
                      <a:pPr algn="r"/>
                      <a:r>
                        <a:rPr lang="pl-PL" dirty="0" smtClean="0"/>
                        <a:t>11 322 422</a:t>
                      </a:r>
                      <a:endParaRPr lang="pl-PL" dirty="0"/>
                    </a:p>
                  </a:txBody>
                  <a:tcPr/>
                </a:tc>
                <a:tc>
                  <a:txBody>
                    <a:bodyPr/>
                    <a:lstStyle/>
                    <a:p>
                      <a:pPr algn="r"/>
                      <a:r>
                        <a:rPr lang="pl-PL" dirty="0" smtClean="0"/>
                        <a:t>5 820 300</a:t>
                      </a:r>
                      <a:endParaRPr lang="pl-PL" dirty="0"/>
                    </a:p>
                  </a:txBody>
                  <a:tcPr/>
                </a:tc>
                <a:tc>
                  <a:txBody>
                    <a:bodyPr/>
                    <a:lstStyle/>
                    <a:p>
                      <a:pPr algn="r"/>
                      <a:r>
                        <a:rPr lang="pl-PL" dirty="0" smtClean="0"/>
                        <a:t>17 142 722 </a:t>
                      </a:r>
                      <a:endParaRPr lang="pl-PL" dirty="0"/>
                    </a:p>
                  </a:txBody>
                  <a:tcPr/>
                </a:tc>
              </a:tr>
              <a:tr h="370840">
                <a:tc gridSpan="3">
                  <a:txBody>
                    <a:bodyPr/>
                    <a:lstStyle/>
                    <a:p>
                      <a:r>
                        <a:rPr lang="pl-PL" dirty="0" smtClean="0"/>
                        <a:t>Powiaty:</a:t>
                      </a:r>
                      <a:endParaRPr lang="pl-PL" dirty="0"/>
                    </a:p>
                  </a:txBody>
                  <a:tcPr/>
                </a:tc>
                <a:tc hMerge="1">
                  <a:txBody>
                    <a:bodyPr/>
                    <a:lstStyle/>
                    <a:p>
                      <a:endParaRPr lang="pl-PL" dirty="0"/>
                    </a:p>
                  </a:txBody>
                  <a:tcPr/>
                </a:tc>
                <a:tc hMerge="1">
                  <a:txBody>
                    <a:bodyPr/>
                    <a:lstStyle/>
                    <a:p>
                      <a:endParaRPr lang="pl-PL" dirty="0"/>
                    </a:p>
                  </a:txBody>
                  <a:tcPr/>
                </a:tc>
              </a:tr>
              <a:tr h="370840">
                <a:tc>
                  <a:txBody>
                    <a:bodyPr/>
                    <a:lstStyle/>
                    <a:p>
                      <a:pPr algn="r"/>
                      <a:r>
                        <a:rPr lang="pl-PL" dirty="0" smtClean="0"/>
                        <a:t>12 239 842</a:t>
                      </a:r>
                      <a:endParaRPr lang="pl-PL" dirty="0"/>
                    </a:p>
                  </a:txBody>
                  <a:tcPr/>
                </a:tc>
                <a:tc>
                  <a:txBody>
                    <a:bodyPr/>
                    <a:lstStyle/>
                    <a:p>
                      <a:pPr algn="r"/>
                      <a:r>
                        <a:rPr lang="pl-PL" dirty="0" smtClean="0"/>
                        <a:t>539 438</a:t>
                      </a:r>
                      <a:endParaRPr lang="pl-PL" dirty="0"/>
                    </a:p>
                  </a:txBody>
                  <a:tcPr/>
                </a:tc>
                <a:tc>
                  <a:txBody>
                    <a:bodyPr/>
                    <a:lstStyle/>
                    <a:p>
                      <a:pPr algn="r"/>
                      <a:r>
                        <a:rPr lang="pl-PL" dirty="0" smtClean="0"/>
                        <a:t>12 779 280</a:t>
                      </a:r>
                      <a:endParaRPr lang="pl-PL" dirty="0"/>
                    </a:p>
                  </a:txBody>
                  <a:tcPr/>
                </a:tc>
              </a:tr>
              <a:tr h="37084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dirty="0" smtClean="0"/>
                        <a:t>Pozostałe Gminy/podmioty:</a:t>
                      </a:r>
                      <a:r>
                        <a:rPr lang="pl-PL" baseline="0" dirty="0" smtClean="0"/>
                        <a:t> </a:t>
                      </a:r>
                      <a:endParaRPr lang="pl-PL" dirty="0" smtClean="0"/>
                    </a:p>
                  </a:txBody>
                  <a:tcPr/>
                </a:tc>
                <a:tc hMerge="1">
                  <a:txBody>
                    <a:bodyPr/>
                    <a:lstStyle/>
                    <a:p>
                      <a:endParaRPr lang="pl-PL" dirty="0"/>
                    </a:p>
                  </a:txBody>
                  <a:tcPr/>
                </a:tc>
                <a:tc hMerge="1">
                  <a:txBody>
                    <a:bodyPr/>
                    <a:lstStyle/>
                    <a:p>
                      <a:endParaRPr lang="pl-PL" dirty="0"/>
                    </a:p>
                  </a:txBody>
                  <a:tcPr/>
                </a:tc>
              </a:tr>
              <a:tr h="370840">
                <a:tc>
                  <a:txBody>
                    <a:bodyPr/>
                    <a:lstStyle/>
                    <a:p>
                      <a:pPr algn="r"/>
                      <a:r>
                        <a:rPr lang="pl-PL" dirty="0" smtClean="0"/>
                        <a:t>6 153 058</a:t>
                      </a:r>
                      <a:endParaRPr lang="pl-PL" dirty="0"/>
                    </a:p>
                  </a:txBody>
                  <a:tcPr/>
                </a:tc>
                <a:tc>
                  <a:txBody>
                    <a:bodyPr/>
                    <a:lstStyle/>
                    <a:p>
                      <a:pPr algn="r"/>
                      <a:r>
                        <a:rPr lang="pl-PL" dirty="0" smtClean="0"/>
                        <a:t>150 000</a:t>
                      </a:r>
                      <a:endParaRPr lang="pl-PL" dirty="0"/>
                    </a:p>
                  </a:txBody>
                  <a:tcPr/>
                </a:tc>
                <a:tc>
                  <a:txBody>
                    <a:bodyPr/>
                    <a:lstStyle/>
                    <a:p>
                      <a:pPr algn="r"/>
                      <a:r>
                        <a:rPr lang="pl-PL" dirty="0" smtClean="0"/>
                        <a:t>6 303 058</a:t>
                      </a:r>
                      <a:endParaRPr lang="pl-PL" dirty="0"/>
                    </a:p>
                  </a:txBody>
                  <a:tcPr/>
                </a:tc>
              </a:tr>
              <a:tr h="370840">
                <a:tc gridSpan="3">
                  <a:txBody>
                    <a:bodyPr/>
                    <a:lstStyle/>
                    <a:p>
                      <a:r>
                        <a:rPr lang="pl-PL" dirty="0" smtClean="0"/>
                        <a:t>Razem</a:t>
                      </a:r>
                      <a:endParaRPr lang="pl-PL" dirty="0"/>
                    </a:p>
                  </a:txBody>
                  <a:tcPr/>
                </a:tc>
                <a:tc hMerge="1">
                  <a:txBody>
                    <a:bodyPr/>
                    <a:lstStyle/>
                    <a:p>
                      <a:endParaRPr lang="pl-PL" dirty="0"/>
                    </a:p>
                  </a:txBody>
                  <a:tcPr/>
                </a:tc>
                <a:tc hMerge="1">
                  <a:txBody>
                    <a:bodyPr/>
                    <a:lstStyle/>
                    <a:p>
                      <a:endParaRPr lang="pl-PL" dirty="0"/>
                    </a:p>
                  </a:txBody>
                  <a:tcPr/>
                </a:tc>
              </a:tr>
              <a:tr h="370840">
                <a:tc>
                  <a:txBody>
                    <a:bodyPr/>
                    <a:lstStyle/>
                    <a:p>
                      <a:pPr algn="r"/>
                      <a:r>
                        <a:rPr lang="pl-PL" dirty="0" smtClean="0"/>
                        <a:t>29 715 322</a:t>
                      </a:r>
                      <a:endParaRPr lang="pl-PL" dirty="0"/>
                    </a:p>
                  </a:txBody>
                  <a:tcPr/>
                </a:tc>
                <a:tc>
                  <a:txBody>
                    <a:bodyPr/>
                    <a:lstStyle/>
                    <a:p>
                      <a:pPr algn="r"/>
                      <a:r>
                        <a:rPr lang="pl-PL" dirty="0" smtClean="0"/>
                        <a:t>6 509 738</a:t>
                      </a:r>
                      <a:endParaRPr lang="pl-PL" dirty="0"/>
                    </a:p>
                  </a:txBody>
                  <a:tcPr/>
                </a:tc>
                <a:tc>
                  <a:txBody>
                    <a:bodyPr/>
                    <a:lstStyle/>
                    <a:p>
                      <a:pPr algn="r"/>
                      <a:r>
                        <a:rPr lang="pl-PL" dirty="0" smtClean="0"/>
                        <a:t>36 225 060</a:t>
                      </a:r>
                      <a:endParaRPr lang="pl-PL" dirty="0"/>
                    </a:p>
                  </a:txBody>
                  <a:tcPr/>
                </a:tc>
              </a:tr>
            </a:tbl>
          </a:graphicData>
        </a:graphic>
      </p:graphicFrame>
    </p:spTree>
    <p:extLst>
      <p:ext uri="{BB962C8B-B14F-4D97-AF65-F5344CB8AC3E}">
        <p14:creationId xmlns:p14="http://schemas.microsoft.com/office/powerpoint/2010/main" val="329999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3452184771"/>
              </p:ext>
            </p:extLst>
          </p:nvPr>
        </p:nvGraphicFramePr>
        <p:xfrm>
          <a:off x="819509" y="1371121"/>
          <a:ext cx="7479102" cy="4968240"/>
        </p:xfrm>
        <a:graphic>
          <a:graphicData uri="http://schemas.openxmlformats.org/drawingml/2006/table">
            <a:tbl>
              <a:tblPr firstRow="1" bandRow="1">
                <a:tableStyleId>{5C22544A-7EE6-4342-B048-85BDC9FD1C3A}</a:tableStyleId>
              </a:tblPr>
              <a:tblGrid>
                <a:gridCol w="2742594"/>
                <a:gridCol w="2640783"/>
                <a:gridCol w="2095725"/>
              </a:tblGrid>
              <a:tr h="370840">
                <a:tc>
                  <a:txBody>
                    <a:bodyPr/>
                    <a:lstStyle/>
                    <a:p>
                      <a:pPr algn="ctr"/>
                      <a:r>
                        <a:rPr lang="pl-PL" sz="1400" dirty="0" smtClean="0"/>
                        <a:t>Termomodernizacja i/lub usprawnienia instalacji</a:t>
                      </a:r>
                      <a:endParaRPr lang="pl-PL" sz="1400" dirty="0"/>
                    </a:p>
                  </a:txBody>
                  <a:tcPr/>
                </a:tc>
                <a:tc>
                  <a:txBody>
                    <a:bodyPr/>
                    <a:lstStyle/>
                    <a:p>
                      <a:pPr algn="ctr"/>
                      <a:r>
                        <a:rPr lang="pl-PL" sz="1400" dirty="0" smtClean="0"/>
                        <a:t>OZE</a:t>
                      </a:r>
                      <a:endParaRPr lang="pl-PL" sz="1400" dirty="0"/>
                    </a:p>
                  </a:txBody>
                  <a:tcPr/>
                </a:tc>
                <a:tc>
                  <a:txBody>
                    <a:bodyPr/>
                    <a:lstStyle/>
                    <a:p>
                      <a:pPr algn="ctr"/>
                      <a:r>
                        <a:rPr lang="pl-PL" sz="1400" dirty="0" smtClean="0"/>
                        <a:t>Razem</a:t>
                      </a:r>
                      <a:endParaRPr lang="pl-PL" sz="1400" dirty="0"/>
                    </a:p>
                  </a:txBody>
                  <a:tcPr/>
                </a:tc>
              </a:tr>
              <a:tr h="370840">
                <a:tc gridSpan="3">
                  <a:txBody>
                    <a:bodyPr/>
                    <a:lstStyle/>
                    <a:p>
                      <a:pPr algn="l"/>
                      <a:r>
                        <a:rPr lang="pl-PL" dirty="0" smtClean="0"/>
                        <a:t>Powiat Białogardzki</a:t>
                      </a:r>
                      <a:endParaRPr lang="pl-PL" dirty="0"/>
                    </a:p>
                  </a:txBody>
                  <a:tcPr/>
                </a:tc>
                <a:tc hMerge="1">
                  <a:txBody>
                    <a:bodyPr/>
                    <a:lstStyle/>
                    <a:p>
                      <a:endParaRPr lang="pl-PL"/>
                    </a:p>
                  </a:txBody>
                  <a:tcPr/>
                </a:tc>
                <a:tc hMerge="1">
                  <a:txBody>
                    <a:bodyPr/>
                    <a:lstStyle/>
                    <a:p>
                      <a:endParaRPr lang="pl-PL" dirty="0"/>
                    </a:p>
                  </a:txBody>
                  <a:tcPr/>
                </a:tc>
              </a:tr>
              <a:tr h="370840">
                <a:tc>
                  <a:txBody>
                    <a:bodyPr/>
                    <a:lstStyle/>
                    <a:p>
                      <a:pPr algn="r"/>
                      <a:r>
                        <a:rPr lang="pl-PL" dirty="0" smtClean="0"/>
                        <a:t>7 646 203</a:t>
                      </a:r>
                      <a:endParaRPr lang="pl-PL" dirty="0"/>
                    </a:p>
                  </a:txBody>
                  <a:tcPr/>
                </a:tc>
                <a:tc>
                  <a:txBody>
                    <a:bodyPr/>
                    <a:lstStyle/>
                    <a:p>
                      <a:pPr algn="r"/>
                      <a:r>
                        <a:rPr lang="pl-PL" dirty="0" smtClean="0"/>
                        <a:t>5 969 738</a:t>
                      </a:r>
                      <a:endParaRPr lang="pl-PL" dirty="0"/>
                    </a:p>
                  </a:txBody>
                  <a:tcPr/>
                </a:tc>
                <a:tc>
                  <a:txBody>
                    <a:bodyPr/>
                    <a:lstStyle/>
                    <a:p>
                      <a:pPr algn="r"/>
                      <a:r>
                        <a:rPr lang="pl-PL" dirty="0" smtClean="0"/>
                        <a:t>13 615 941</a:t>
                      </a:r>
                      <a:endParaRPr lang="pl-PL" dirty="0"/>
                    </a:p>
                  </a:txBody>
                  <a:tcPr/>
                </a:tc>
              </a:tr>
              <a:tr h="370840">
                <a:tc gridSpan="3">
                  <a:txBody>
                    <a:bodyPr/>
                    <a:lstStyle/>
                    <a:p>
                      <a:r>
                        <a:rPr lang="pl-PL" dirty="0" smtClean="0"/>
                        <a:t>Powiat Drawski</a:t>
                      </a:r>
                      <a:endParaRPr lang="pl-PL" dirty="0"/>
                    </a:p>
                  </a:txBody>
                  <a:tcPr/>
                </a:tc>
                <a:tc hMerge="1">
                  <a:txBody>
                    <a:bodyPr/>
                    <a:lstStyle/>
                    <a:p>
                      <a:endParaRPr lang="pl-PL" dirty="0"/>
                    </a:p>
                  </a:txBody>
                  <a:tcPr/>
                </a:tc>
                <a:tc hMerge="1">
                  <a:txBody>
                    <a:bodyPr/>
                    <a:lstStyle/>
                    <a:p>
                      <a:endParaRPr lang="pl-PL" dirty="0"/>
                    </a:p>
                  </a:txBody>
                  <a:tcPr/>
                </a:tc>
              </a:tr>
              <a:tr h="370840">
                <a:tc>
                  <a:txBody>
                    <a:bodyPr/>
                    <a:lstStyle/>
                    <a:p>
                      <a:pPr algn="r"/>
                      <a:r>
                        <a:rPr lang="pl-PL" dirty="0" smtClean="0"/>
                        <a:t>4 542 244</a:t>
                      </a:r>
                      <a:endParaRPr lang="pl-PL" dirty="0"/>
                    </a:p>
                  </a:txBody>
                  <a:tcPr/>
                </a:tc>
                <a:tc>
                  <a:txBody>
                    <a:bodyPr/>
                    <a:lstStyle/>
                    <a:p>
                      <a:pPr algn="r"/>
                      <a:r>
                        <a:rPr lang="pl-PL" dirty="0" smtClean="0"/>
                        <a:t>0</a:t>
                      </a:r>
                      <a:endParaRPr lang="pl-PL" dirty="0"/>
                    </a:p>
                  </a:txBody>
                  <a:tcPr/>
                </a:tc>
                <a:tc>
                  <a:txBody>
                    <a:bodyPr/>
                    <a:lstStyle/>
                    <a:p>
                      <a:pPr algn="r"/>
                      <a:r>
                        <a:rPr lang="pl-PL" dirty="0" smtClean="0"/>
                        <a:t>4 542 244</a:t>
                      </a:r>
                      <a:endParaRPr lang="pl-PL" dirty="0"/>
                    </a:p>
                  </a:txBody>
                  <a:tcPr/>
                </a:tc>
              </a:tr>
              <a:tr h="370840">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dirty="0" smtClean="0"/>
                        <a:t>Powiat Kołobrzeski</a:t>
                      </a:r>
                      <a:endParaRPr lang="pl-PL" dirty="0" smtClean="0"/>
                    </a:p>
                  </a:txBody>
                  <a:tcPr/>
                </a:tc>
                <a:tc hMerge="1">
                  <a:txBody>
                    <a:bodyPr/>
                    <a:lstStyle/>
                    <a:p>
                      <a:endParaRPr lang="pl-PL" dirty="0"/>
                    </a:p>
                  </a:txBody>
                  <a:tcPr/>
                </a:tc>
                <a:tc hMerge="1">
                  <a:txBody>
                    <a:bodyPr/>
                    <a:lstStyle/>
                    <a:p>
                      <a:endParaRPr lang="pl-PL" dirty="0"/>
                    </a:p>
                  </a:txBody>
                  <a:tcPr/>
                </a:tc>
              </a:tr>
              <a:tr h="370840">
                <a:tc>
                  <a:txBody>
                    <a:bodyPr/>
                    <a:lstStyle/>
                    <a:p>
                      <a:pPr algn="r"/>
                      <a:r>
                        <a:rPr lang="pl-PL" dirty="0" smtClean="0"/>
                        <a:t>5 766 961</a:t>
                      </a:r>
                      <a:endParaRPr lang="pl-PL" dirty="0"/>
                    </a:p>
                  </a:txBody>
                  <a:tcPr/>
                </a:tc>
                <a:tc>
                  <a:txBody>
                    <a:bodyPr/>
                    <a:lstStyle/>
                    <a:p>
                      <a:pPr algn="r"/>
                      <a:r>
                        <a:rPr lang="pl-PL" dirty="0" smtClean="0"/>
                        <a:t>0</a:t>
                      </a:r>
                      <a:endParaRPr lang="pl-PL" dirty="0"/>
                    </a:p>
                  </a:txBody>
                  <a:tcPr/>
                </a:tc>
                <a:tc>
                  <a:txBody>
                    <a:bodyPr/>
                    <a:lstStyle/>
                    <a:p>
                      <a:pPr algn="r"/>
                      <a:r>
                        <a:rPr lang="pl-PL" dirty="0" smtClean="0"/>
                        <a:t>5</a:t>
                      </a:r>
                      <a:r>
                        <a:rPr lang="pl-PL" baseline="0" dirty="0" smtClean="0"/>
                        <a:t> 766 961</a:t>
                      </a:r>
                      <a:endParaRPr lang="pl-PL" dirty="0"/>
                    </a:p>
                  </a:txBody>
                  <a:tcPr/>
                </a:tc>
              </a:tr>
              <a:tr h="370840">
                <a:tc gridSpan="3">
                  <a:txBody>
                    <a:bodyPr/>
                    <a:lstStyle/>
                    <a:p>
                      <a:r>
                        <a:rPr lang="pl-PL" dirty="0" smtClean="0"/>
                        <a:t>Powiat Koszaliński</a:t>
                      </a:r>
                      <a:endParaRPr lang="pl-PL" dirty="0"/>
                    </a:p>
                  </a:txBody>
                  <a:tcPr/>
                </a:tc>
                <a:tc hMerge="1">
                  <a:txBody>
                    <a:bodyPr/>
                    <a:lstStyle/>
                    <a:p>
                      <a:endParaRPr lang="pl-PL" dirty="0"/>
                    </a:p>
                  </a:txBody>
                  <a:tcPr/>
                </a:tc>
                <a:tc hMerge="1">
                  <a:txBody>
                    <a:bodyPr/>
                    <a:lstStyle/>
                    <a:p>
                      <a:endParaRPr lang="pl-PL" dirty="0"/>
                    </a:p>
                  </a:txBody>
                  <a:tcPr/>
                </a:tc>
              </a:tr>
              <a:tr h="370840">
                <a:tc>
                  <a:txBody>
                    <a:bodyPr/>
                    <a:lstStyle/>
                    <a:p>
                      <a:pPr algn="r"/>
                      <a:r>
                        <a:rPr lang="pl-PL" dirty="0" smtClean="0"/>
                        <a:t>2 854 814</a:t>
                      </a:r>
                      <a:endParaRPr lang="pl-PL" dirty="0"/>
                    </a:p>
                  </a:txBody>
                  <a:tcPr/>
                </a:tc>
                <a:tc>
                  <a:txBody>
                    <a:bodyPr/>
                    <a:lstStyle/>
                    <a:p>
                      <a:pPr algn="r"/>
                      <a:r>
                        <a:rPr lang="pl-PL" dirty="0" smtClean="0"/>
                        <a:t>390 000</a:t>
                      </a:r>
                      <a:endParaRPr lang="pl-PL" dirty="0"/>
                    </a:p>
                  </a:txBody>
                  <a:tcPr/>
                </a:tc>
                <a:tc>
                  <a:txBody>
                    <a:bodyPr/>
                    <a:lstStyle/>
                    <a:p>
                      <a:pPr algn="r"/>
                      <a:r>
                        <a:rPr lang="pl-PL" dirty="0" smtClean="0"/>
                        <a:t>3 244 814</a:t>
                      </a:r>
                      <a:endParaRPr lang="pl-PL" dirty="0"/>
                    </a:p>
                  </a:txBody>
                  <a:tcPr/>
                </a:tc>
              </a:tr>
              <a:tr h="370840">
                <a:tc gridSpan="3">
                  <a:txBody>
                    <a:bodyPr/>
                    <a:lstStyle/>
                    <a:p>
                      <a:pPr algn="l"/>
                      <a:r>
                        <a:rPr lang="pl-PL" dirty="0" smtClean="0"/>
                        <a:t>Powiat Szczecinecki</a:t>
                      </a:r>
                      <a:endParaRPr lang="pl-PL" dirty="0"/>
                    </a:p>
                  </a:txBody>
                  <a:tcPr/>
                </a:tc>
                <a:tc hMerge="1">
                  <a:txBody>
                    <a:bodyPr/>
                    <a:lstStyle/>
                    <a:p>
                      <a:pPr algn="r"/>
                      <a:endParaRPr lang="pl-PL" dirty="0"/>
                    </a:p>
                  </a:txBody>
                  <a:tcPr/>
                </a:tc>
                <a:tc hMerge="1">
                  <a:txBody>
                    <a:bodyPr/>
                    <a:lstStyle/>
                    <a:p>
                      <a:pPr algn="r"/>
                      <a:endParaRPr lang="pl-PL" dirty="0"/>
                    </a:p>
                  </a:txBody>
                  <a:tcPr/>
                </a:tc>
              </a:tr>
              <a:tr h="370840">
                <a:tc>
                  <a:txBody>
                    <a:bodyPr/>
                    <a:lstStyle/>
                    <a:p>
                      <a:pPr algn="r"/>
                      <a:r>
                        <a:rPr lang="pl-PL" dirty="0" smtClean="0"/>
                        <a:t>2 584 826</a:t>
                      </a:r>
                      <a:endParaRPr lang="pl-PL" dirty="0"/>
                    </a:p>
                  </a:txBody>
                  <a:tcPr/>
                </a:tc>
                <a:tc>
                  <a:txBody>
                    <a:bodyPr/>
                    <a:lstStyle/>
                    <a:p>
                      <a:pPr algn="r"/>
                      <a:r>
                        <a:rPr lang="pl-PL" dirty="0" smtClean="0"/>
                        <a:t>150 000</a:t>
                      </a:r>
                      <a:endParaRPr lang="pl-PL" dirty="0"/>
                    </a:p>
                  </a:txBody>
                  <a:tcPr/>
                </a:tc>
                <a:tc>
                  <a:txBody>
                    <a:bodyPr/>
                    <a:lstStyle/>
                    <a:p>
                      <a:pPr algn="r"/>
                      <a:r>
                        <a:rPr lang="pl-PL" dirty="0" smtClean="0"/>
                        <a:t>2 734 826</a:t>
                      </a:r>
                      <a:endParaRPr lang="pl-PL" dirty="0"/>
                    </a:p>
                  </a:txBody>
                  <a:tcPr/>
                </a:tc>
              </a:tr>
              <a:tr h="370840">
                <a:tc gridSpan="3">
                  <a:txBody>
                    <a:bodyPr/>
                    <a:lstStyle/>
                    <a:p>
                      <a:pPr algn="l"/>
                      <a:r>
                        <a:rPr lang="pl-PL" dirty="0" smtClean="0"/>
                        <a:t>Powiat Świdwiński </a:t>
                      </a:r>
                      <a:endParaRPr lang="pl-PL" dirty="0"/>
                    </a:p>
                  </a:txBody>
                  <a:tcPr/>
                </a:tc>
                <a:tc hMerge="1">
                  <a:txBody>
                    <a:bodyPr/>
                    <a:lstStyle/>
                    <a:p>
                      <a:pPr algn="r"/>
                      <a:endParaRPr lang="pl-PL" dirty="0"/>
                    </a:p>
                  </a:txBody>
                  <a:tcPr/>
                </a:tc>
                <a:tc hMerge="1">
                  <a:txBody>
                    <a:bodyPr/>
                    <a:lstStyle/>
                    <a:p>
                      <a:pPr algn="r"/>
                      <a:endParaRPr lang="pl-PL" dirty="0"/>
                    </a:p>
                  </a:txBody>
                  <a:tcPr/>
                </a:tc>
              </a:tr>
              <a:tr h="370840">
                <a:tc>
                  <a:txBody>
                    <a:bodyPr/>
                    <a:lstStyle/>
                    <a:p>
                      <a:pPr algn="r"/>
                      <a:r>
                        <a:rPr lang="pl-PL" dirty="0" smtClean="0"/>
                        <a:t>6 320 274</a:t>
                      </a:r>
                      <a:endParaRPr lang="pl-PL" dirty="0"/>
                    </a:p>
                  </a:txBody>
                  <a:tcPr/>
                </a:tc>
                <a:tc>
                  <a:txBody>
                    <a:bodyPr/>
                    <a:lstStyle/>
                    <a:p>
                      <a:pPr algn="r"/>
                      <a:r>
                        <a:rPr lang="pl-PL" dirty="0" smtClean="0"/>
                        <a:t>0</a:t>
                      </a:r>
                      <a:endParaRPr lang="pl-PL" dirty="0"/>
                    </a:p>
                  </a:txBody>
                  <a:tcPr/>
                </a:tc>
                <a:tc>
                  <a:txBody>
                    <a:bodyPr/>
                    <a:lstStyle/>
                    <a:p>
                      <a:pPr algn="r"/>
                      <a:r>
                        <a:rPr lang="pl-PL" dirty="0" smtClean="0"/>
                        <a:t>6 320 274</a:t>
                      </a:r>
                      <a:endParaRPr lang="pl-PL" dirty="0"/>
                    </a:p>
                  </a:txBody>
                  <a:tcPr/>
                </a:tc>
              </a:tr>
            </a:tbl>
          </a:graphicData>
        </a:graphic>
      </p:graphicFrame>
    </p:spTree>
    <p:extLst>
      <p:ext uri="{BB962C8B-B14F-4D97-AF65-F5344CB8AC3E}">
        <p14:creationId xmlns:p14="http://schemas.microsoft.com/office/powerpoint/2010/main" val="476862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062651"/>
          </a:xfrm>
          <a:prstGeom prst="rect">
            <a:avLst/>
          </a:prstGeom>
          <a:noFill/>
          <a:ln w="9525">
            <a:noFill/>
            <a:miter lim="800000"/>
            <a:headEnd/>
            <a:tailEnd/>
          </a:ln>
        </p:spPr>
        <p:txBody>
          <a:bodyPr>
            <a:spAutoFit/>
          </a:bodyPr>
          <a:lstStyle/>
          <a:p>
            <a:pPr algn="just">
              <a:lnSpc>
                <a:spcPct val="150000"/>
              </a:lnSpc>
            </a:pPr>
            <a:r>
              <a:rPr lang="pl-PL" sz="1600" dirty="0" smtClean="0">
                <a:solidFill>
                  <a:schemeClr val="tx1">
                    <a:lumMod val="75000"/>
                    <a:lumOff val="25000"/>
                  </a:schemeClr>
                </a:solidFill>
                <a:latin typeface="Verdana" pitchFamily="34" charset="0"/>
              </a:rPr>
              <a:t>Dodatkowe informacje:</a:t>
            </a:r>
          </a:p>
          <a:p>
            <a:pPr algn="just">
              <a:lnSpc>
                <a:spcPct val="150000"/>
              </a:lnSpc>
            </a:pPr>
            <a:endParaRPr lang="pl-PL" sz="1600" dirty="0">
              <a:solidFill>
                <a:schemeClr val="tx1">
                  <a:lumMod val="75000"/>
                  <a:lumOff val="25000"/>
                </a:schemeClr>
              </a:solidFill>
              <a:latin typeface="Verdana" pitchFamily="34" charset="0"/>
            </a:endParaRPr>
          </a:p>
          <a:p>
            <a:pPr algn="just">
              <a:lnSpc>
                <a:spcPct val="150000"/>
              </a:lnSpc>
            </a:pPr>
            <a:r>
              <a:rPr lang="pl-PL" sz="1600" dirty="0" smtClean="0">
                <a:solidFill>
                  <a:schemeClr val="tx1">
                    <a:lumMod val="75000"/>
                    <a:lumOff val="25000"/>
                  </a:schemeClr>
                </a:solidFill>
                <a:latin typeface="Verdana" pitchFamily="34" charset="0"/>
                <a:hlinkClick r:id="rId2"/>
              </a:rPr>
              <a:t>www.eeagrants.org</a:t>
            </a:r>
            <a:endParaRPr lang="pl-PL" sz="1600" dirty="0" smtClean="0">
              <a:solidFill>
                <a:schemeClr val="tx1">
                  <a:lumMod val="75000"/>
                  <a:lumOff val="25000"/>
                </a:schemeClr>
              </a:solidFill>
              <a:latin typeface="Verdana" pitchFamily="34" charset="0"/>
            </a:endParaRPr>
          </a:p>
          <a:p>
            <a:pPr algn="just">
              <a:lnSpc>
                <a:spcPct val="150000"/>
              </a:lnSpc>
            </a:pPr>
            <a:r>
              <a:rPr lang="pl-PL" sz="1600" dirty="0" smtClean="0">
                <a:solidFill>
                  <a:schemeClr val="tx1">
                    <a:lumMod val="75000"/>
                    <a:lumOff val="25000"/>
                  </a:schemeClr>
                </a:solidFill>
                <a:latin typeface="Verdana" pitchFamily="34" charset="0"/>
                <a:hlinkClick r:id="rId3"/>
              </a:rPr>
              <a:t>www.eog.gov.pl</a:t>
            </a:r>
            <a:endParaRPr lang="pl-PL" sz="1600" dirty="0" smtClean="0">
              <a:solidFill>
                <a:schemeClr val="tx1">
                  <a:lumMod val="75000"/>
                  <a:lumOff val="25000"/>
                </a:schemeClr>
              </a:solidFill>
              <a:latin typeface="Verdana" pitchFamily="34" charset="0"/>
            </a:endParaRPr>
          </a:p>
          <a:p>
            <a:pPr algn="just">
              <a:lnSpc>
                <a:spcPct val="150000"/>
              </a:lnSpc>
            </a:pPr>
            <a:r>
              <a:rPr lang="pl-PL" sz="1600" dirty="0" smtClean="0">
                <a:solidFill>
                  <a:schemeClr val="tx1">
                    <a:lumMod val="75000"/>
                    <a:lumOff val="25000"/>
                  </a:schemeClr>
                </a:solidFill>
                <a:latin typeface="Verdana" pitchFamily="34" charset="0"/>
                <a:hlinkClick r:id="rId4"/>
              </a:rPr>
              <a:t>www.mos.gov.pl/eog</a:t>
            </a:r>
            <a:endParaRPr lang="pl-PL" sz="1600" dirty="0" smtClean="0">
              <a:solidFill>
                <a:schemeClr val="tx1">
                  <a:lumMod val="75000"/>
                  <a:lumOff val="25000"/>
                </a:schemeClr>
              </a:solidFill>
              <a:latin typeface="Verdana" pitchFamily="34" charset="0"/>
            </a:endParaRPr>
          </a:p>
          <a:p>
            <a:pPr algn="just">
              <a:lnSpc>
                <a:spcPct val="150000"/>
              </a:lnSpc>
            </a:pPr>
            <a:r>
              <a:rPr lang="pl-PL" sz="1600" dirty="0" smtClean="0">
                <a:solidFill>
                  <a:schemeClr val="tx1">
                    <a:lumMod val="75000"/>
                    <a:lumOff val="25000"/>
                  </a:schemeClr>
                </a:solidFill>
                <a:latin typeface="Verdana" pitchFamily="34" charset="0"/>
                <a:hlinkClick r:id="rId5"/>
              </a:rPr>
              <a:t>www.nfosigw.gov.pl</a:t>
            </a:r>
            <a:endParaRPr lang="pl-PL" sz="1600" dirty="0" smtClean="0">
              <a:solidFill>
                <a:schemeClr val="tx1">
                  <a:lumMod val="75000"/>
                  <a:lumOff val="25000"/>
                </a:schemeClr>
              </a:solidFill>
              <a:latin typeface="Verdana" pitchFamily="34" charset="0"/>
            </a:endParaRPr>
          </a:p>
          <a:p>
            <a:pPr algn="just">
              <a:lnSpc>
                <a:spcPct val="150000"/>
              </a:lnSpc>
            </a:pPr>
            <a:endParaRPr lang="pl-PL" sz="1600" dirty="0" smtClean="0">
              <a:solidFill>
                <a:schemeClr val="tx1">
                  <a:lumMod val="75000"/>
                  <a:lumOff val="25000"/>
                </a:schemeClr>
              </a:solidFill>
              <a:latin typeface="Verdana" pitchFamily="34" charset="0"/>
            </a:endParaRPr>
          </a:p>
          <a:p>
            <a:pPr algn="ctr">
              <a:lnSpc>
                <a:spcPct val="150000"/>
              </a:lnSpc>
            </a:pPr>
            <a:r>
              <a:rPr lang="pl-PL" sz="2800" b="1" dirty="0">
                <a:solidFill>
                  <a:schemeClr val="tx1">
                    <a:lumMod val="75000"/>
                    <a:lumOff val="25000"/>
                  </a:schemeClr>
                </a:solidFill>
                <a:latin typeface="Verdana" pitchFamily="34" charset="0"/>
              </a:rPr>
              <a:t>Dziękuję za uwagę</a:t>
            </a:r>
          </a:p>
          <a:p>
            <a:pPr algn="ctr">
              <a:lnSpc>
                <a:spcPct val="150000"/>
              </a:lnSpc>
            </a:pPr>
            <a:endParaRPr lang="pl-PL" sz="1600" dirty="0">
              <a:solidFill>
                <a:schemeClr val="tx1">
                  <a:lumMod val="75000"/>
                  <a:lumOff val="25000"/>
                </a:schemeClr>
              </a:solidFill>
              <a:latin typeface="Verdana" pitchFamily="34" charset="0"/>
            </a:endParaRPr>
          </a:p>
          <a:p>
            <a:pPr algn="just">
              <a:lnSpc>
                <a:spcPct val="150000"/>
              </a:lnSpc>
            </a:pPr>
            <a:endParaRPr lang="fr-FR" sz="1600"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2304264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2923877"/>
          </a:xfrm>
          <a:prstGeom prst="rect">
            <a:avLst/>
          </a:prstGeom>
          <a:noFill/>
          <a:ln w="9525">
            <a:noFill/>
            <a:miter lim="800000"/>
            <a:headEnd/>
            <a:tailEnd/>
          </a:ln>
        </p:spPr>
        <p:txBody>
          <a:bodyPr>
            <a:spAutoFit/>
          </a:bodyPr>
          <a:lstStyle/>
          <a:p>
            <a:pPr algn="ctr"/>
            <a:r>
              <a:rPr lang="pl-PL" sz="2000" b="1" dirty="0" smtClean="0">
                <a:solidFill>
                  <a:schemeClr val="tx1">
                    <a:lumMod val="75000"/>
                    <a:lumOff val="25000"/>
                  </a:schemeClr>
                </a:solidFill>
                <a:latin typeface="Verdana" pitchFamily="34" charset="0"/>
              </a:rPr>
              <a:t>Cel Programu</a:t>
            </a:r>
            <a:endParaRPr lang="pl-PL" sz="2000" b="1" dirty="0">
              <a:solidFill>
                <a:srgbClr val="4D4D4D"/>
              </a:solidFill>
              <a:latin typeface="Verdana" pitchFamily="34" charset="0"/>
            </a:endParaRPr>
          </a:p>
          <a:p>
            <a:pPr algn="ctr"/>
            <a:endParaRPr lang="pl-PL" sz="2000" dirty="0" smtClean="0">
              <a:solidFill>
                <a:srgbClr val="4D4D4D"/>
              </a:solidFill>
              <a:latin typeface="Verdana" pitchFamily="34" charset="0"/>
            </a:endParaRPr>
          </a:p>
          <a:p>
            <a:pPr algn="just">
              <a:lnSpc>
                <a:spcPct val="200000"/>
              </a:lnSpc>
            </a:pPr>
            <a:r>
              <a:rPr lang="pl-PL" dirty="0" smtClean="0">
                <a:solidFill>
                  <a:srgbClr val="4D4D4D"/>
                </a:solidFill>
                <a:latin typeface="Verdana" pitchFamily="34" charset="0"/>
              </a:rPr>
              <a:t>Celem Programu jest redukcja emisji gazów cieplarnianych                        i zanieczyszczeń powietrza oraz zwiększenie udziału energii pochodzącej ze źródeł odnawialnych w ogólnym bilansie zużycia energii.</a:t>
            </a:r>
            <a:endParaRPr lang="fr-FR"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116095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647426"/>
          </a:xfrm>
          <a:prstGeom prst="rect">
            <a:avLst/>
          </a:prstGeom>
          <a:noFill/>
          <a:ln w="9525">
            <a:noFill/>
            <a:miter lim="800000"/>
            <a:headEnd/>
            <a:tailEnd/>
          </a:ln>
        </p:spPr>
        <p:txBody>
          <a:bodyPr>
            <a:spAutoFit/>
          </a:bodyPr>
          <a:lstStyle/>
          <a:p>
            <a:pPr algn="ctr"/>
            <a:r>
              <a:rPr lang="pl-PL" sz="2000" b="1" dirty="0" smtClean="0">
                <a:solidFill>
                  <a:schemeClr val="tx1">
                    <a:lumMod val="75000"/>
                    <a:lumOff val="25000"/>
                  </a:schemeClr>
                </a:solidFill>
                <a:latin typeface="Verdana" pitchFamily="34" charset="0"/>
              </a:rPr>
              <a:t>Okres kwalifikowalności projektów:</a:t>
            </a:r>
            <a:endParaRPr lang="pl-PL" sz="2000" b="1" dirty="0">
              <a:solidFill>
                <a:srgbClr val="4D4D4D"/>
              </a:solidFill>
              <a:latin typeface="Verdana" pitchFamily="34" charset="0"/>
            </a:endParaRPr>
          </a:p>
          <a:p>
            <a:pPr algn="ctr"/>
            <a:endParaRPr lang="pl-PL" sz="2000" dirty="0" smtClean="0">
              <a:solidFill>
                <a:srgbClr val="4D4D4D"/>
              </a:solidFill>
              <a:latin typeface="Verdana" pitchFamily="34" charset="0"/>
            </a:endParaRPr>
          </a:p>
          <a:p>
            <a:pPr algn="ctr"/>
            <a:r>
              <a:rPr lang="pl-PL" dirty="0" smtClean="0">
                <a:solidFill>
                  <a:srgbClr val="4D4D4D"/>
                </a:solidFill>
                <a:latin typeface="Verdana" pitchFamily="34" charset="0"/>
              </a:rPr>
              <a:t>Od dnia podjęcia decyzji o dofinansowaniu projektu do </a:t>
            </a:r>
          </a:p>
          <a:p>
            <a:pPr algn="ctr"/>
            <a:r>
              <a:rPr lang="pl-PL" b="1" dirty="0" smtClean="0">
                <a:solidFill>
                  <a:srgbClr val="4D4D4D"/>
                </a:solidFill>
                <a:latin typeface="Verdana" pitchFamily="34" charset="0"/>
              </a:rPr>
              <a:t>30 kwietnia 2016 r.</a:t>
            </a:r>
          </a:p>
          <a:p>
            <a:pPr algn="ctr">
              <a:lnSpc>
                <a:spcPct val="200000"/>
              </a:lnSpc>
            </a:pPr>
            <a:endParaRPr lang="pl-PL" b="1" dirty="0">
              <a:solidFill>
                <a:srgbClr val="4D4D4D"/>
              </a:solidFill>
              <a:latin typeface="Verdana" pitchFamily="34" charset="0"/>
            </a:endParaRPr>
          </a:p>
          <a:p>
            <a:pPr algn="ctr">
              <a:lnSpc>
                <a:spcPct val="200000"/>
              </a:lnSpc>
            </a:pPr>
            <a:r>
              <a:rPr lang="pl-PL" sz="2000" b="1" dirty="0" smtClean="0">
                <a:solidFill>
                  <a:srgbClr val="4D4D4D"/>
                </a:solidFill>
                <a:latin typeface="Verdana" pitchFamily="34" charset="0"/>
              </a:rPr>
              <a:t>Poziom dofinansowania:</a:t>
            </a:r>
          </a:p>
          <a:p>
            <a:pPr marL="285750" indent="-285750" algn="just">
              <a:lnSpc>
                <a:spcPct val="200000"/>
              </a:lnSpc>
              <a:buFont typeface="Wingdings" pitchFamily="2" charset="2"/>
              <a:buChar char="Ø"/>
            </a:pPr>
            <a:r>
              <a:rPr lang="pl-PL" dirty="0" smtClean="0">
                <a:solidFill>
                  <a:srgbClr val="4D4D4D"/>
                </a:solidFill>
                <a:latin typeface="Verdana" pitchFamily="34" charset="0"/>
              </a:rPr>
              <a:t>Do 80% całkowitych kosztów kwalifikowanych</a:t>
            </a:r>
          </a:p>
          <a:p>
            <a:pPr marL="285750" indent="-285750" algn="just">
              <a:lnSpc>
                <a:spcPct val="200000"/>
              </a:lnSpc>
              <a:buFont typeface="Wingdings" pitchFamily="2" charset="2"/>
              <a:buChar char="Ø"/>
            </a:pPr>
            <a:r>
              <a:rPr lang="pl-PL" dirty="0" smtClean="0">
                <a:solidFill>
                  <a:srgbClr val="4D4D4D"/>
                </a:solidFill>
                <a:latin typeface="Verdana" pitchFamily="34" charset="0"/>
              </a:rPr>
              <a:t>Kwota dofinansowania </a:t>
            </a:r>
          </a:p>
          <a:p>
            <a:pPr algn="ctr">
              <a:lnSpc>
                <a:spcPct val="200000"/>
              </a:lnSpc>
            </a:pPr>
            <a:r>
              <a:rPr lang="pl-PL" dirty="0" smtClean="0">
                <a:solidFill>
                  <a:srgbClr val="4D4D4D"/>
                </a:solidFill>
                <a:latin typeface="Verdana" pitchFamily="34" charset="0"/>
              </a:rPr>
              <a:t>od 170 000 EURO, tj. 704 157 PLN</a:t>
            </a:r>
          </a:p>
          <a:p>
            <a:pPr algn="ctr">
              <a:lnSpc>
                <a:spcPct val="200000"/>
              </a:lnSpc>
            </a:pPr>
            <a:r>
              <a:rPr lang="pl-PL" dirty="0" smtClean="0">
                <a:solidFill>
                  <a:srgbClr val="4D4D4D"/>
                </a:solidFill>
                <a:latin typeface="Verdana" pitchFamily="34" charset="0"/>
              </a:rPr>
              <a:t>do 3 000 000 EURO, tj. 12 426 300 PLN</a:t>
            </a:r>
            <a:endParaRPr lang="fr-FR"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839432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3831818"/>
          </a:xfrm>
          <a:prstGeom prst="rect">
            <a:avLst/>
          </a:prstGeom>
          <a:noFill/>
          <a:ln w="9525">
            <a:noFill/>
            <a:miter lim="800000"/>
            <a:headEnd/>
            <a:tailEnd/>
          </a:ln>
        </p:spPr>
        <p:txBody>
          <a:bodyPr>
            <a:spAutoFit/>
          </a:bodyPr>
          <a:lstStyle/>
          <a:p>
            <a:pPr algn="just">
              <a:lnSpc>
                <a:spcPct val="150000"/>
              </a:lnSpc>
            </a:pPr>
            <a:r>
              <a:rPr lang="pl-PL" dirty="0" smtClean="0">
                <a:solidFill>
                  <a:schemeClr val="tx1">
                    <a:lumMod val="75000"/>
                    <a:lumOff val="25000"/>
                  </a:schemeClr>
                </a:solidFill>
                <a:latin typeface="Verdana" pitchFamily="34" charset="0"/>
              </a:rPr>
              <a:t>Ostateczna kwota dofinansowania przyznana na projekt uzależniona jest od całkowitej wielkości usuniętej lub unikniętej emisji CO2/rok w wyniku realizacji projektu. Będzie ona obliczana jako iloczyn stałej kwoty dofinansowania (wynoszącej </a:t>
            </a:r>
            <a:r>
              <a:rPr lang="pl-PL" b="1" dirty="0" smtClean="0">
                <a:solidFill>
                  <a:schemeClr val="tx1">
                    <a:lumMod val="75000"/>
                    <a:lumOff val="25000"/>
                  </a:schemeClr>
                </a:solidFill>
                <a:latin typeface="Verdana" pitchFamily="34" charset="0"/>
              </a:rPr>
              <a:t>3 721,78 PLN</a:t>
            </a:r>
            <a:r>
              <a:rPr lang="pl-PL" dirty="0" smtClean="0">
                <a:solidFill>
                  <a:schemeClr val="tx1">
                    <a:lumMod val="75000"/>
                    <a:lumOff val="25000"/>
                  </a:schemeClr>
                </a:solidFill>
                <a:latin typeface="Verdana" pitchFamily="34" charset="0"/>
              </a:rPr>
              <a:t>) przez liczbę ton usuniętej lub unikniętej wskutek realizacji projektu emisji CO2/rok (pod warunkiem, że całkowita wielkość udzielonego dofinansowania nie przekroczy 80% całkowitych kosztów kwalifikowanych).</a:t>
            </a:r>
            <a:endParaRPr lang="fr-FR"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80443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770537"/>
          </a:xfrm>
          <a:prstGeom prst="rect">
            <a:avLst/>
          </a:prstGeom>
          <a:noFill/>
          <a:ln w="9525">
            <a:noFill/>
            <a:miter lim="800000"/>
            <a:headEnd/>
            <a:tailEnd/>
          </a:ln>
        </p:spPr>
        <p:txBody>
          <a:bodyPr>
            <a:spAutoFit/>
          </a:bodyPr>
          <a:lstStyle/>
          <a:p>
            <a:pPr algn="ctr"/>
            <a:r>
              <a:rPr lang="pl-PL" sz="2000" b="1" dirty="0" smtClean="0">
                <a:solidFill>
                  <a:schemeClr val="tx1">
                    <a:lumMod val="75000"/>
                    <a:lumOff val="25000"/>
                  </a:schemeClr>
                </a:solidFill>
                <a:latin typeface="Verdana" pitchFamily="34" charset="0"/>
              </a:rPr>
              <a:t>Rodzaje wspieranych projektów</a:t>
            </a:r>
            <a:endParaRPr lang="pl-PL" sz="2000" b="1" dirty="0">
              <a:solidFill>
                <a:srgbClr val="4D4D4D"/>
              </a:solidFill>
              <a:latin typeface="Verdana" pitchFamily="34" charset="0"/>
            </a:endParaRPr>
          </a:p>
          <a:p>
            <a:pPr algn="ctr"/>
            <a:endParaRPr lang="pl-PL" sz="2000" dirty="0" smtClean="0">
              <a:solidFill>
                <a:srgbClr val="4D4D4D"/>
              </a:solidFill>
              <a:latin typeface="Verdana" pitchFamily="34" charset="0"/>
            </a:endParaRPr>
          </a:p>
          <a:p>
            <a:pPr algn="just">
              <a:lnSpc>
                <a:spcPct val="150000"/>
              </a:lnSpc>
            </a:pPr>
            <a:r>
              <a:rPr lang="pl-PL" sz="1600" dirty="0" smtClean="0">
                <a:solidFill>
                  <a:srgbClr val="4D4D4D"/>
                </a:solidFill>
                <a:latin typeface="Verdana" pitchFamily="34" charset="0"/>
              </a:rPr>
              <a:t>Wspierane będą projekty mające na celu poprawę efektywności energetycznej budynków użyteczności publicznej przeznaczonych na potrzeby administracji publicznej, oświaty, opieki zdrowotnej, społecznej lub socjalnej, szkolnictwa wyższego, nauki, wychowania, turystyki, sportu, obejmujące swoim zakresem: </a:t>
            </a:r>
          </a:p>
          <a:p>
            <a:pPr algn="just">
              <a:lnSpc>
                <a:spcPct val="150000"/>
              </a:lnSpc>
            </a:pPr>
            <a:endParaRPr lang="pl-PL" sz="1600" dirty="0" smtClean="0">
              <a:solidFill>
                <a:srgbClr val="4D4D4D"/>
              </a:solidFill>
              <a:latin typeface="Verdana" pitchFamily="34" charset="0"/>
            </a:endParaRPr>
          </a:p>
          <a:p>
            <a:pPr marL="285750" indent="-285750" algn="just">
              <a:lnSpc>
                <a:spcPct val="150000"/>
              </a:lnSpc>
              <a:buFont typeface="Wingdings" pitchFamily="2" charset="2"/>
              <a:buChar char="Ø"/>
            </a:pPr>
            <a:r>
              <a:rPr lang="pl-PL" sz="1600" dirty="0" smtClean="0">
                <a:solidFill>
                  <a:srgbClr val="4D4D4D"/>
                </a:solidFill>
                <a:latin typeface="Verdana" pitchFamily="34" charset="0"/>
              </a:rPr>
              <a:t>Termomodernizację ww. budynków użyteczności publicznej;</a:t>
            </a:r>
          </a:p>
          <a:p>
            <a:pPr marL="285750" indent="-285750" algn="just">
              <a:lnSpc>
                <a:spcPct val="150000"/>
              </a:lnSpc>
              <a:buFont typeface="Wingdings" pitchFamily="2" charset="2"/>
              <a:buChar char="Ø"/>
            </a:pPr>
            <a:endParaRPr lang="pl-PL" sz="1600" dirty="0" smtClean="0">
              <a:solidFill>
                <a:srgbClr val="4D4D4D"/>
              </a:solidFill>
              <a:latin typeface="Verdana" pitchFamily="34" charset="0"/>
            </a:endParaRPr>
          </a:p>
          <a:p>
            <a:pPr marL="285750" indent="-285750" algn="just">
              <a:lnSpc>
                <a:spcPct val="150000"/>
              </a:lnSpc>
              <a:buFont typeface="Wingdings" pitchFamily="2" charset="2"/>
              <a:buChar char="Ø"/>
            </a:pPr>
            <a:r>
              <a:rPr lang="pl-PL" sz="1600" dirty="0" smtClean="0">
                <a:solidFill>
                  <a:srgbClr val="4D4D4D"/>
                </a:solidFill>
                <a:latin typeface="Verdana" pitchFamily="34" charset="0"/>
              </a:rPr>
              <a:t>Prace niezbędne do osiągnięcia niższego poziomu zużycia energii elektrycznej potrzebnej do użytkowania ww. budynków;</a:t>
            </a:r>
          </a:p>
          <a:p>
            <a:pPr marL="285750" indent="-285750" algn="just">
              <a:lnSpc>
                <a:spcPct val="150000"/>
              </a:lnSpc>
              <a:buFont typeface="Wingdings" pitchFamily="2" charset="2"/>
              <a:buChar char="Ø"/>
            </a:pPr>
            <a:endParaRPr lang="fr-FR" sz="1600"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2007913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093428"/>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pl-PL" sz="1600" dirty="0" smtClean="0">
                <a:solidFill>
                  <a:schemeClr val="tx1">
                    <a:lumMod val="75000"/>
                    <a:lumOff val="25000"/>
                  </a:schemeClr>
                </a:solidFill>
                <a:latin typeface="Verdana" pitchFamily="34" charset="0"/>
              </a:rPr>
              <a:t>Modernizację lub zastąpienie istniejących źródeł energii zaopatrujących ww. budynki nowoczesnymi, energooszczędnymi i ekologicznymi źródłami ciepła lub energii elektrycznej o łącznej mocy nominalnej do 5 MW, w tym: pochodzącymi ze źródeł odnawialnych lub źródłami ciepła i energii elektrycznej wytwarzanych w skojarzeniu (kogeneracji/</a:t>
            </a:r>
            <a:r>
              <a:rPr lang="pl-PL" sz="1600" dirty="0" err="1" smtClean="0">
                <a:solidFill>
                  <a:schemeClr val="tx1">
                    <a:lumMod val="75000"/>
                    <a:lumOff val="25000"/>
                  </a:schemeClr>
                </a:solidFill>
                <a:latin typeface="Verdana" pitchFamily="34" charset="0"/>
              </a:rPr>
              <a:t>trigeneracji</a:t>
            </a:r>
            <a:r>
              <a:rPr lang="pl-PL" sz="1600" dirty="0" smtClean="0">
                <a:solidFill>
                  <a:schemeClr val="tx1">
                    <a:lumMod val="75000"/>
                    <a:lumOff val="25000"/>
                  </a:schemeClr>
                </a:solidFill>
                <a:latin typeface="Verdana" pitchFamily="34" charset="0"/>
              </a:rPr>
              <a:t>)</a:t>
            </a:r>
            <a:endParaRPr lang="pl-PL" sz="1600" dirty="0">
              <a:solidFill>
                <a:srgbClr val="4D4D4D"/>
              </a:solidFill>
              <a:latin typeface="Verdana" pitchFamily="34" charset="0"/>
            </a:endParaRPr>
          </a:p>
          <a:p>
            <a:pPr algn="just"/>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smtClean="0">
                <a:solidFill>
                  <a:srgbClr val="4D4D4D"/>
                </a:solidFill>
                <a:latin typeface="Verdana" pitchFamily="34" charset="0"/>
              </a:rPr>
              <a:t>Instalację (poprzez przyłączenie budynku użyteczności publicznej do zbiorczej sieci ciepłowniczej i likwidację istniejących niskoefektywnych źródeł ciepła – z powodu instalacji węzła cieplnego nastąpi oszczędność energii), modernizację lub wymianę węzłów cieplnych o łącznej mocy nominalnej do 3 MW, zaopatrujących ww. budynki;</a:t>
            </a:r>
          </a:p>
          <a:p>
            <a:pPr algn="just"/>
            <a:endParaRPr lang="pl-PL" sz="1600" dirty="0">
              <a:solidFill>
                <a:srgbClr val="4D4D4D"/>
              </a:solidFill>
              <a:latin typeface="Verdana" pitchFamily="34" charset="0"/>
            </a:endParaRPr>
          </a:p>
          <a:p>
            <a:pPr algn="ctr"/>
            <a:r>
              <a:rPr lang="pl-PL" b="1" dirty="0" smtClean="0">
                <a:solidFill>
                  <a:srgbClr val="4D4D4D"/>
                </a:solidFill>
                <a:latin typeface="Verdana" pitchFamily="34" charset="0"/>
              </a:rPr>
              <a:t>Ww. działania dotyczą wyłącznie budynków istniejących !</a:t>
            </a:r>
            <a:endParaRPr lang="fr-FR" b="1"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2007913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3139321"/>
          </a:xfrm>
          <a:prstGeom prst="rect">
            <a:avLst/>
          </a:prstGeom>
          <a:noFill/>
          <a:ln w="9525">
            <a:noFill/>
            <a:miter lim="800000"/>
            <a:headEnd/>
            <a:tailEnd/>
          </a:ln>
        </p:spPr>
        <p:txBody>
          <a:bodyPr>
            <a:spAutoFit/>
          </a:bodyPr>
          <a:lstStyle/>
          <a:p>
            <a:pPr algn="just"/>
            <a:r>
              <a:rPr lang="pl-PL" dirty="0" smtClean="0">
                <a:solidFill>
                  <a:schemeClr val="tx1">
                    <a:lumMod val="75000"/>
                    <a:lumOff val="25000"/>
                  </a:schemeClr>
                </a:solidFill>
                <a:latin typeface="Verdana" pitchFamily="34" charset="0"/>
              </a:rPr>
              <a:t>Do wsparcia nie kwalifikują się projekty realizowane w budynkach użyteczności publicznej, w których ponad 50% powierzchni całkowitej użytkowej o regulowanej temperaturze służy prowadzeniu działalności gospodarczej lub celom mieszkaniowym. Wydatki dotyczące powierzchni użytkowej o regulowanej temperaturze na cele prowadzonej działalności gospodarczej lub na cele mieszkalne, o ile nie przekracza ona 50 % powierzchni całkowitej użytkowej o regulowanej temperaturze pomniejszają wartość kosztów kwalifikowanych proporcjonalnie do udziału procentowego tej powierzchni.</a:t>
            </a:r>
            <a:endParaRPr lang="fr-FR" b="1" dirty="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4103192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oneTexte 8"/>
          <p:cNvSpPr txBox="1">
            <a:spLocks noChangeArrowheads="1"/>
          </p:cNvSpPr>
          <p:nvPr/>
        </p:nvSpPr>
        <p:spPr bwMode="auto">
          <a:xfrm>
            <a:off x="810882" y="1570337"/>
            <a:ext cx="7129463" cy="4708981"/>
          </a:xfrm>
          <a:prstGeom prst="rect">
            <a:avLst/>
          </a:prstGeom>
          <a:noFill/>
          <a:ln w="9525">
            <a:noFill/>
            <a:miter lim="800000"/>
            <a:headEnd/>
            <a:tailEnd/>
          </a:ln>
        </p:spPr>
        <p:txBody>
          <a:bodyPr>
            <a:spAutoFit/>
          </a:bodyPr>
          <a:lstStyle/>
          <a:p>
            <a:pPr algn="ctr"/>
            <a:r>
              <a:rPr lang="pl-PL" sz="2000" b="1" dirty="0" smtClean="0">
                <a:solidFill>
                  <a:schemeClr val="tx1">
                    <a:lumMod val="75000"/>
                    <a:lumOff val="25000"/>
                  </a:schemeClr>
                </a:solidFill>
                <a:latin typeface="Verdana" pitchFamily="34" charset="0"/>
              </a:rPr>
              <a:t>Rodzaje wspieranych projektów i ulepszeń kwalifikowanych do finansowania:</a:t>
            </a:r>
            <a:endParaRPr lang="pl-PL" sz="2000" b="1" dirty="0">
              <a:solidFill>
                <a:srgbClr val="4D4D4D"/>
              </a:solidFill>
              <a:latin typeface="Verdana" pitchFamily="34" charset="0"/>
            </a:endParaRPr>
          </a:p>
          <a:p>
            <a:pPr algn="ctr"/>
            <a:endParaRPr lang="pl-PL" sz="2000" dirty="0" smtClean="0">
              <a:solidFill>
                <a:srgbClr val="4D4D4D"/>
              </a:solidFill>
              <a:latin typeface="Verdana" pitchFamily="34" charset="0"/>
            </a:endParaRPr>
          </a:p>
          <a:p>
            <a:pPr marL="342900" indent="-342900" algn="just">
              <a:buFont typeface="+mj-lt"/>
              <a:buAutoNum type="arabicPeriod"/>
            </a:pPr>
            <a:r>
              <a:rPr lang="pl-PL" sz="1600" dirty="0" smtClean="0">
                <a:solidFill>
                  <a:srgbClr val="4D4D4D"/>
                </a:solidFill>
                <a:latin typeface="Verdana" pitchFamily="34" charset="0"/>
              </a:rPr>
              <a:t>W ramach termomodernizacji mogą być finansowane następujące ulepszenia prowadzące do bezpośredniej oszczędności energii, takie jak:</a:t>
            </a:r>
          </a:p>
          <a:p>
            <a:pPr marL="342900" indent="-342900" algn="just">
              <a:buFont typeface="+mj-lt"/>
              <a:buAutoNum type="arabicPeriod"/>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smtClean="0">
                <a:solidFill>
                  <a:srgbClr val="4D4D4D"/>
                </a:solidFill>
                <a:latin typeface="Verdana" pitchFamily="34" charset="0"/>
              </a:rPr>
              <a:t>ocieplenie przegród budynku (ścian, stropów, fundamentów, stropodachów lub dachów) oddzielających część ogrzewaną od powietrza zewnętrznego, gruntu i przylegających pomieszczeń nieogrzewanych;</a:t>
            </a:r>
          </a:p>
          <a:p>
            <a:pPr marL="285750" indent="-285750" algn="just">
              <a:buFont typeface="Wingdings" pitchFamily="2" charset="2"/>
              <a:buChar char="Ø"/>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m</a:t>
            </a:r>
            <a:r>
              <a:rPr lang="pl-PL" sz="1600" dirty="0" smtClean="0">
                <a:solidFill>
                  <a:srgbClr val="4D4D4D"/>
                </a:solidFill>
                <a:latin typeface="Verdana" pitchFamily="34" charset="0"/>
              </a:rPr>
              <a:t>odernizacja lub wymiana stolarki okiennej i drzwiowej lub wymiana oszklenia w budynkach na efektywne energetycznie;</a:t>
            </a:r>
          </a:p>
          <a:p>
            <a:pPr marL="285750" indent="-285750" algn="just">
              <a:buFont typeface="Wingdings" pitchFamily="2" charset="2"/>
              <a:buChar char="Ø"/>
            </a:pPr>
            <a:endParaRPr lang="pl-PL" sz="1600" dirty="0" smtClean="0">
              <a:solidFill>
                <a:srgbClr val="4D4D4D"/>
              </a:solidFill>
              <a:latin typeface="Verdana" pitchFamily="34" charset="0"/>
            </a:endParaRPr>
          </a:p>
          <a:p>
            <a:pPr marL="285750" indent="-285750" algn="just">
              <a:buFont typeface="Wingdings" pitchFamily="2" charset="2"/>
              <a:buChar char="Ø"/>
            </a:pPr>
            <a:r>
              <a:rPr lang="pl-PL" sz="1600" dirty="0">
                <a:solidFill>
                  <a:srgbClr val="4D4D4D"/>
                </a:solidFill>
                <a:latin typeface="Verdana" pitchFamily="34" charset="0"/>
              </a:rPr>
              <a:t>m</a:t>
            </a:r>
            <a:r>
              <a:rPr lang="pl-PL" sz="1600" dirty="0" smtClean="0">
                <a:solidFill>
                  <a:srgbClr val="4D4D4D"/>
                </a:solidFill>
                <a:latin typeface="Verdana" pitchFamily="34" charset="0"/>
              </a:rPr>
              <a:t>odernizacja lub wymiana innych niż wymienione powyżej elementów osłonowych metalowo-szklanych w budynkach;</a:t>
            </a:r>
          </a:p>
          <a:p>
            <a:pPr marL="285750" indent="-285750" algn="just">
              <a:buFont typeface="Wingdings" pitchFamily="2" charset="2"/>
              <a:buChar char="Ø"/>
            </a:pPr>
            <a:endParaRPr lang="pl-PL" sz="1600" dirty="0" smtClean="0">
              <a:solidFill>
                <a:srgbClr val="4D4D4D"/>
              </a:solidFill>
              <a:latin typeface="Verdana" pitchFamily="34" charset="0"/>
            </a:endParaRPr>
          </a:p>
        </p:txBody>
      </p:sp>
      <p:sp>
        <p:nvSpPr>
          <p:cNvPr id="28675" name="ZoneTexte 8"/>
          <p:cNvSpPr txBox="1">
            <a:spLocks noChangeArrowheads="1"/>
          </p:cNvSpPr>
          <p:nvPr/>
        </p:nvSpPr>
        <p:spPr bwMode="auto">
          <a:xfrm>
            <a:off x="914400" y="323850"/>
            <a:ext cx="5194300" cy="457200"/>
          </a:xfrm>
          <a:prstGeom prst="rect">
            <a:avLst/>
          </a:prstGeom>
          <a:noFill/>
          <a:ln w="9525">
            <a:noFill/>
            <a:miter lim="800000"/>
            <a:headEnd/>
            <a:tailEnd/>
          </a:ln>
        </p:spPr>
        <p:txBody>
          <a:bodyPr>
            <a:spAutoFit/>
          </a:bodyPr>
          <a:lstStyle/>
          <a:p>
            <a:pPr marL="342900" indent="-342900">
              <a:buFont typeface="Arial" charset="0"/>
              <a:buNone/>
            </a:pPr>
            <a:r>
              <a:rPr lang="pl-PL" sz="2400" dirty="0" smtClean="0">
                <a:latin typeface="Verdana" pitchFamily="34" charset="0"/>
              </a:rPr>
              <a:t>Program Operacyjny PL04</a:t>
            </a:r>
            <a:r>
              <a:rPr lang="fr-FR" sz="2400" dirty="0" smtClean="0">
                <a:latin typeface="Verdana" pitchFamily="34" charset="0"/>
              </a:rPr>
              <a:t> </a:t>
            </a:r>
            <a:endParaRPr lang="fr-FR" sz="2400" dirty="0">
              <a:latin typeface="Verdana" pitchFamily="34" charset="0"/>
            </a:endParaRPr>
          </a:p>
        </p:txBody>
      </p:sp>
    </p:spTree>
    <p:extLst>
      <p:ext uri="{BB962C8B-B14F-4D97-AF65-F5344CB8AC3E}">
        <p14:creationId xmlns:p14="http://schemas.microsoft.com/office/powerpoint/2010/main" val="491402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E545699BA070F4F99108B05BA0BA6D6" ma:contentTypeVersion="1" ma:contentTypeDescription="Utwórz nowy dokument." ma:contentTypeScope="" ma:versionID="c9deea718fe45e3278421a21916974e8">
  <xsd:schema xmlns:xsd="http://www.w3.org/2001/XMLSchema" xmlns:p="http://schemas.microsoft.com/office/2006/metadata/properties" xmlns:ns1="http://schemas.microsoft.com/sharepoint/v3" targetNamespace="http://schemas.microsoft.com/office/2006/metadata/properties" ma:root="true" ma:fieldsID="1e05537039493e50decd21a089f25c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Planowana data rozpoczęcia" ma:internalName="PublishingStartDate">
      <xsd:simpleType>
        <xsd:restriction base="dms:Unknown"/>
      </xsd:simpleType>
    </xsd:element>
    <xsd:element name="PublishingExpirationDate" ma:index="9" nillable="true" ma:displayName="Planowana data zakończenia"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ma:readOnly="true"/>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CC3C31-B271-4369-8CB1-A4960310817F}">
  <ds:schemaRefs>
    <ds:schemaRef ds:uri="http://purl.org/dc/elements/1.1/"/>
    <ds:schemaRef ds:uri="http://schemas.microsoft.com/sharepoint/v3"/>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4D8E44CD-6578-4605-8E1D-E8CCB2BA3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2AE5421-625D-42A9-8538-0B06E1B6F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897</TotalTime>
  <Words>2066</Words>
  <Application>Microsoft Office PowerPoint</Application>
  <PresentationFormat>Pokaz na ekranie (4:3)</PresentationFormat>
  <Paragraphs>326</Paragraphs>
  <Slides>29</Slides>
  <Notes>1</Notes>
  <HiddenSlides>0</HiddenSlides>
  <MMClips>0</MMClips>
  <ScaleCrop>false</ScaleCrop>
  <HeadingPairs>
    <vt:vector size="4" baseType="variant">
      <vt:variant>
        <vt:lpstr>Motyw</vt:lpstr>
      </vt:variant>
      <vt:variant>
        <vt:i4>2</vt:i4>
      </vt:variant>
      <vt:variant>
        <vt:lpstr>Tytuły slajdów</vt:lpstr>
      </vt:variant>
      <vt:variant>
        <vt:i4>29</vt:i4>
      </vt:variant>
    </vt:vector>
  </HeadingPairs>
  <TitlesOfParts>
    <vt:vector size="31" baseType="lpstr">
      <vt:lpstr>Thème Office</vt:lpstr>
      <vt:lpstr>Conception personnalisée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disparities _x0003_Strengthening relations</dc:title>
  <dc:creator>Utilisateur de Microsoft Office</dc:creator>
  <cp:lastModifiedBy>dramonia</cp:lastModifiedBy>
  <cp:revision>95</cp:revision>
  <cp:lastPrinted>2011-12-02T12:38:51Z</cp:lastPrinted>
  <dcterms:created xsi:type="dcterms:W3CDTF">2011-11-09T09:46:35Z</dcterms:created>
  <dcterms:modified xsi:type="dcterms:W3CDTF">2013-06-19T16:49:29Z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0x0101000E545699BA070F4F99108B05BA0BA6D6</vt:lpwstr>
  </property>
</Properties>
</file>