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56" r:id="rId3"/>
    <p:sldId id="257" r:id="rId4"/>
    <p:sldId id="259" r:id="rId5"/>
    <p:sldId id="260" r:id="rId6"/>
    <p:sldId id="263" r:id="rId7"/>
    <p:sldId id="265" r:id="rId8"/>
    <p:sldId id="266" r:id="rId9"/>
    <p:sldId id="270" r:id="rId10"/>
    <p:sldId id="272" r:id="rId11"/>
    <p:sldId id="271" r:id="rId12"/>
    <p:sldId id="269" r:id="rId13"/>
    <p:sldId id="268" r:id="rId14"/>
    <p:sldId id="267" r:id="rId15"/>
    <p:sldId id="264" r:id="rId16"/>
    <p:sldId id="275" r:id="rId17"/>
    <p:sldId id="276" r:id="rId18"/>
    <p:sldId id="274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9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0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9BA3E87-9C55-4E6A-A20E-4B5EE9984505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11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7BE12-6163-4A20-9328-0B36D7693D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6D33-A390-4143-B535-DE49251529D6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92B9-DB3E-4E14-93DB-8F5D04DB41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Łącznik prosty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0B20-D04F-4D27-8C01-08DAEBD23E4A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A599-E360-43CE-87AC-EB9D2AB7CD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D1A3-6A32-412F-8696-945C251146E1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B2AB-A6D1-4152-8A41-744B8673FB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E241-FF56-4738-8D4C-DD7E99F7ED5C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9E02-CE45-429B-8B97-C8F1A50B66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08A2-F9E9-48FA-8C96-1B43CDFF1637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7EA6-F941-4734-A6C8-1CF740E410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ECED-EEE2-4EA0-B4B8-4AE498B45B01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5F3A-7F54-4003-8200-1224075F71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0AFD-B2D5-4ABF-81A7-7908A04F094A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9719-77CC-40CF-AF36-82A52CD679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FDFE-EF32-4F65-8817-29C6084B0E13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0557-EB23-4304-8211-6A56F1F288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A9DF-58A1-443F-9ED5-77A5C5AD6DE9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267D-61D8-4047-8DB8-3732CAE55D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8AD8-DBED-4469-BB56-9A03F5D1FBAA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C363B-9C3E-4500-A4DB-B37282760D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47D4-07D1-499C-9BAB-86146D420FE0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4C67-CEFE-428D-A169-EF4448E333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6829-966C-4891-9F23-80F74D2751CB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C5C3-796A-42CA-B26D-F55267C8C5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AF05-88FB-4DDE-828A-BFDC8D3F4094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25BA-7675-421A-875B-5D07DFBB1F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4AE5-4BF2-4951-9BF9-37CB36CD2F82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B9AF-3316-4DE1-91CC-1291BE2DC1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D4FFA-F687-45DE-B814-D9E7C3190AE8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AB7E3-9383-4906-BFCC-CDBA8D49CE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852A-287D-4889-ABA9-CA1AA5546F94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94B5-4F35-4438-A12D-4F7973A4C1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DF18-E760-4C23-80BF-4163640B8E15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379C-9CFB-4C0B-95B8-E2B960FCB4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339-7C4D-401B-BFA3-38C8F9CFCFA8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BBC7-6E88-4FB5-8919-44D52CF0EE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3F5F-3FEF-4B1A-BD80-9A541C1CDB0A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9C98-DFCA-4167-9255-E6FC4BBDD7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Łącznik prosty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88853-4C80-4631-A3B9-4B1F446D2EC5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AF63-86FC-4925-8447-D33E743034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0DE5B-5557-4082-BCC1-923395ABA323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035-F27F-4E78-86E9-79973AE669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936CF-A768-4B00-9C15-52EB8FA26AEE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EFB742-7255-425B-81A4-E2F5ECD6F3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4" r:id="rId2"/>
    <p:sldLayoutId id="2147483840" r:id="rId3"/>
    <p:sldLayoutId id="2147483825" r:id="rId4"/>
    <p:sldLayoutId id="2147483826" r:id="rId5"/>
    <p:sldLayoutId id="2147483841" r:id="rId6"/>
    <p:sldLayoutId id="2147483842" r:id="rId7"/>
    <p:sldLayoutId id="2147483843" r:id="rId8"/>
    <p:sldLayoutId id="2147483844" r:id="rId9"/>
    <p:sldLayoutId id="2147483827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54B747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331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5217F7-BFF1-438D-AC74-272442050047}" type="datetimeFigureOut">
              <a:rPr lang="pl-PL"/>
              <a:pPr>
                <a:defRPr/>
              </a:pPr>
              <a:t>2016-11-07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21B93-8372-4A67-9303-457914ED4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Symbol zastępczy zawartości 4"/>
          <p:cNvPicPr>
            <a:picLocks noChangeAspect="1"/>
          </p:cNvPicPr>
          <p:nvPr/>
        </p:nvPicPr>
        <p:blipFill>
          <a:blip r:embed="rId2"/>
          <a:srcRect t="23492" b="23492"/>
          <a:stretch>
            <a:fillRect/>
          </a:stretch>
        </p:blipFill>
        <p:spPr bwMode="auto">
          <a:xfrm>
            <a:off x="7092950" y="6021388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8888" y="3716338"/>
            <a:ext cx="6858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2400" smtClean="0">
                <a:solidFill>
                  <a:srgbClr val="000000"/>
                </a:solidFill>
                <a:latin typeface="Gill Sans MT" pitchFamily="34" charset="-18"/>
              </a:rPr>
              <a:t>„</a:t>
            </a:r>
            <a:r>
              <a:rPr lang="pl-PL" sz="2000" smtClean="0">
                <a:solidFill>
                  <a:srgbClr val="000000"/>
                </a:solidFill>
                <a:latin typeface="Arial" charset="0"/>
              </a:rPr>
              <a:t>Ochrona różnorodności biologicznej i ekosystemów na terenie Dorzecza Parsęty poprzez edukację dzieci i młodzieży”</a:t>
            </a:r>
            <a:br>
              <a:rPr lang="pl-PL" sz="2000" smtClean="0">
                <a:solidFill>
                  <a:srgbClr val="000000"/>
                </a:solidFill>
                <a:latin typeface="Arial" charset="0"/>
              </a:rPr>
            </a:br>
            <a:endParaRPr lang="pl-PL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1400" smtClean="0">
                <a:solidFill>
                  <a:srgbClr val="000000"/>
                </a:solidFill>
                <a:latin typeface="Arial" charset="0"/>
              </a:rPr>
              <a:t>Waldemar Miśko</a:t>
            </a:r>
          </a:p>
          <a:p>
            <a:pPr eaLnBrk="1" hangingPunct="1">
              <a:lnSpc>
                <a:spcPct val="80000"/>
              </a:lnSpc>
            </a:pPr>
            <a:r>
              <a:rPr lang="pl-PL" sz="1400" smtClean="0">
                <a:solidFill>
                  <a:srgbClr val="000000"/>
                </a:solidFill>
                <a:latin typeface="Arial" charset="0"/>
              </a:rPr>
              <a:t>Przewodniczący Zarządu ZMiGDP</a:t>
            </a:r>
          </a:p>
        </p:txBody>
      </p:sp>
      <p:pic>
        <p:nvPicPr>
          <p:cNvPr id="25604" name="Obraz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1223963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6021388"/>
            <a:ext cx="21621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824" y="260648"/>
            <a:ext cx="5256584" cy="286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Wykaz szkół podstawowych, w których zostaną utworzone Pracownie Bioróżnorodności cd: 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7) </a:t>
            </a:r>
            <a:r>
              <a:rPr lang="pl-PL" altLang="pl-PL" sz="2000" b="1" smtClean="0">
                <a:latin typeface="Arial" charset="0"/>
              </a:rPr>
              <a:t>Gmina Ustronie Morskie</a:t>
            </a:r>
            <a:r>
              <a:rPr lang="pl-PL" altLang="pl-PL" sz="2000" smtClean="0">
                <a:latin typeface="Arial" charset="0"/>
              </a:rPr>
              <a:t> – Zespół Szkół w Ustroniu Morskim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8) </a:t>
            </a:r>
            <a:r>
              <a:rPr lang="pl-PL" altLang="pl-PL" sz="2000" b="1" smtClean="0">
                <a:latin typeface="Arial" charset="0"/>
              </a:rPr>
              <a:t>Miasto Białogard</a:t>
            </a:r>
            <a:r>
              <a:rPr lang="pl-PL" altLang="pl-PL" sz="2000" smtClean="0">
                <a:latin typeface="Arial" charset="0"/>
              </a:rPr>
              <a:t> – Szkoła Podstawowa nr 4 im. Mikołaja Kopernika w Białogardzie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9) </a:t>
            </a:r>
            <a:r>
              <a:rPr lang="pl-PL" altLang="pl-PL" sz="2000" b="1" smtClean="0">
                <a:latin typeface="Arial" charset="0"/>
              </a:rPr>
              <a:t>Gmina Dygowo</a:t>
            </a:r>
            <a:r>
              <a:rPr lang="pl-PL" altLang="pl-PL" sz="2000" smtClean="0">
                <a:latin typeface="Arial" charset="0"/>
              </a:rPr>
              <a:t> – Zespół Szkół we Wrzosowie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10) </a:t>
            </a:r>
            <a:r>
              <a:rPr lang="pl-PL" altLang="pl-PL" sz="2000" b="1" smtClean="0">
                <a:latin typeface="Arial" charset="0"/>
              </a:rPr>
              <a:t>Gmina Szczecinek</a:t>
            </a:r>
            <a:r>
              <a:rPr lang="pl-PL" altLang="pl-PL" sz="2000" smtClean="0">
                <a:latin typeface="Arial" charset="0"/>
              </a:rPr>
              <a:t> – Szkoła Podstawowa                              w Wierzchowie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11) </a:t>
            </a:r>
            <a:r>
              <a:rPr lang="pl-PL" altLang="pl-PL" sz="2000" b="1" smtClean="0">
                <a:latin typeface="Arial" charset="0"/>
              </a:rPr>
              <a:t>Gmina Borne Sulinowo</a:t>
            </a:r>
            <a:r>
              <a:rPr lang="pl-PL" altLang="pl-PL" sz="2000" smtClean="0">
                <a:latin typeface="Arial" charset="0"/>
              </a:rPr>
              <a:t> – Szkoła Podstawowa im. Jana Nowaka Jeziorańskiego w Bornem Sulinowie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12) </a:t>
            </a:r>
            <a:r>
              <a:rPr lang="pl-PL" altLang="pl-PL" sz="2000" b="1" smtClean="0">
                <a:latin typeface="Arial" charset="0"/>
              </a:rPr>
              <a:t>Gmina Kołobrzeg</a:t>
            </a:r>
            <a:r>
              <a:rPr lang="pl-PL" altLang="pl-PL" sz="2000" smtClean="0">
                <a:latin typeface="Arial" charset="0"/>
              </a:rPr>
              <a:t> – Zespół Szkół w Drzonowie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13) </a:t>
            </a:r>
            <a:r>
              <a:rPr lang="pl-PL" altLang="pl-PL" sz="2000" b="1" smtClean="0">
                <a:latin typeface="Arial" charset="0"/>
              </a:rPr>
              <a:t>Gmina Rąbino</a:t>
            </a:r>
            <a:r>
              <a:rPr lang="pl-PL" altLang="pl-PL" sz="2000" smtClean="0">
                <a:latin typeface="Arial" charset="0"/>
              </a:rPr>
              <a:t> – Szkoła Podstawowa im. Adama Mickiewicza w Rąbinie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 Narrow" pitchFamily="34" charset="0"/>
              </a:rPr>
              <a:t>   </a:t>
            </a:r>
            <a:endParaRPr lang="pl-PL" smtClean="0"/>
          </a:p>
        </p:txBody>
      </p:sp>
      <p:pic>
        <p:nvPicPr>
          <p:cNvPr id="34818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Wykaz szkół podstawowych, w których zostaną utworzone Pracownie Bioróżnorodności cd: </a:t>
            </a: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14) </a:t>
            </a:r>
            <a:r>
              <a:rPr lang="pl-PL" altLang="pl-PL" sz="2000" b="1" smtClean="0">
                <a:latin typeface="Arial" charset="0"/>
              </a:rPr>
              <a:t>Gmina Rymań</a:t>
            </a:r>
            <a:r>
              <a:rPr lang="pl-PL" altLang="pl-PL" sz="2000" smtClean="0">
                <a:latin typeface="Arial" charset="0"/>
              </a:rPr>
              <a:t> – Szkoła Podstawowa w Rymaniu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15) </a:t>
            </a:r>
            <a:r>
              <a:rPr lang="pl-PL" altLang="pl-PL" sz="2000" b="1" smtClean="0">
                <a:latin typeface="Arial" charset="0"/>
              </a:rPr>
              <a:t>Gmina Białogard</a:t>
            </a:r>
            <a:r>
              <a:rPr lang="pl-PL" altLang="pl-PL" sz="2000" smtClean="0">
                <a:latin typeface="Arial" charset="0"/>
              </a:rPr>
              <a:t> – Szkoła Podstawowa im. Jana Brzechwy w Rogowie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16) </a:t>
            </a:r>
            <a:r>
              <a:rPr lang="pl-PL" altLang="pl-PL" sz="2000" b="1" smtClean="0">
                <a:latin typeface="Arial" charset="0"/>
              </a:rPr>
              <a:t>Gmina Tychowo</a:t>
            </a:r>
            <a:r>
              <a:rPr lang="pl-PL" altLang="pl-PL" sz="2000" smtClean="0">
                <a:latin typeface="Arial" charset="0"/>
              </a:rPr>
              <a:t> – Szkoła Podstawowa im. Adama Mickiewicza w Tychowie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17) </a:t>
            </a:r>
            <a:r>
              <a:rPr lang="pl-PL" altLang="pl-PL" sz="2000" b="1" smtClean="0">
                <a:latin typeface="Arial" charset="0"/>
              </a:rPr>
              <a:t>Gmina Barwice</a:t>
            </a:r>
            <a:r>
              <a:rPr lang="pl-PL" altLang="pl-PL" sz="2000" smtClean="0">
                <a:latin typeface="Arial" charset="0"/>
              </a:rPr>
              <a:t> -  Szkoła Podstawowa w Barwicach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18) </a:t>
            </a:r>
            <a:r>
              <a:rPr lang="pl-PL" altLang="pl-PL" sz="2000" b="1" smtClean="0">
                <a:latin typeface="Arial" charset="0"/>
              </a:rPr>
              <a:t>Gmina Sławoborze</a:t>
            </a:r>
            <a:r>
              <a:rPr lang="pl-PL" altLang="pl-PL" sz="2000" smtClean="0">
                <a:latin typeface="Arial" charset="0"/>
              </a:rPr>
              <a:t> – Zespół Szkół Publicznych nr 1            im. Adama Mickiewicza w Połczynie Zdroju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 Narrow" pitchFamily="34" charset="0"/>
              </a:rPr>
              <a:t> </a:t>
            </a:r>
          </a:p>
          <a:p>
            <a:pPr marL="0" indent="0" algn="just" eaLnBrk="1" hangingPunct="1"/>
            <a:endParaRPr lang="pl-PL" altLang="pl-PL" sz="2000" smtClean="0">
              <a:latin typeface="Arial Narrow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pl-PL" smtClean="0"/>
          </a:p>
        </p:txBody>
      </p:sp>
      <p:pic>
        <p:nvPicPr>
          <p:cNvPr id="35842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altLang="pl-PL" sz="2000" b="1" smtClean="0">
                <a:latin typeface="Arial" charset="0"/>
              </a:rPr>
              <a:t>Wykaz szkół podstawowych, w których zostaną utworzone Pracownie Bioróżnorodności cd: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l-PL" altLang="pl-PL" sz="2000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19) </a:t>
            </a:r>
            <a:r>
              <a:rPr lang="pl-PL" altLang="pl-PL" sz="2000" b="1" smtClean="0">
                <a:latin typeface="Arial" charset="0"/>
              </a:rPr>
              <a:t>Gmina Połczyn Zdrój</a:t>
            </a:r>
            <a:r>
              <a:rPr lang="pl-PL" altLang="pl-PL" sz="2000" smtClean="0">
                <a:latin typeface="Arial" charset="0"/>
              </a:rPr>
              <a:t> – Publiczna Szkoła Podstawowa nr 1 im. Adama Mickiewicza w Połczynie Zdroju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sz="2000" smtClean="0">
                <a:latin typeface="Arial" charset="0"/>
              </a:rPr>
              <a:t>20) </a:t>
            </a:r>
            <a:r>
              <a:rPr lang="pl-PL" sz="2000" b="1" smtClean="0">
                <a:latin typeface="Arial" charset="0"/>
              </a:rPr>
              <a:t>Gmina Biały Bór</a:t>
            </a:r>
            <a:r>
              <a:rPr lang="pl-PL" sz="2000" smtClean="0">
                <a:latin typeface="Arial" charset="0"/>
              </a:rPr>
              <a:t> – Szkoła Podstawowa nr 1                          im. Henryka Sienkiewicza w Białym Borze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sz="2000" smtClean="0">
                <a:latin typeface="Arial" charset="0"/>
              </a:rPr>
              <a:t>21) </a:t>
            </a:r>
            <a:r>
              <a:rPr lang="pl-PL" sz="2000" b="1" smtClean="0">
                <a:latin typeface="Arial" charset="0"/>
              </a:rPr>
              <a:t>Gmina Siemyśl</a:t>
            </a:r>
            <a:r>
              <a:rPr lang="pl-PL" sz="2000" smtClean="0">
                <a:latin typeface="Arial" charset="0"/>
              </a:rPr>
              <a:t> - Zespół szkół im. Noblistów Polskich               w Siemyślu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sz="2000" smtClean="0">
                <a:latin typeface="Arial" charset="0"/>
              </a:rPr>
              <a:t>22) </a:t>
            </a:r>
            <a:r>
              <a:rPr lang="pl-PL" sz="2000" b="1" smtClean="0">
                <a:latin typeface="Arial" charset="0"/>
              </a:rPr>
              <a:t>Gmina Biesiekierz</a:t>
            </a:r>
            <a:r>
              <a:rPr lang="pl-PL" sz="2000" smtClean="0">
                <a:latin typeface="Arial" charset="0"/>
              </a:rPr>
              <a:t> – Szkołą Podstawowa w Biesiekierzu </a:t>
            </a:r>
          </a:p>
        </p:txBody>
      </p:sp>
      <p:pic>
        <p:nvPicPr>
          <p:cNvPr id="36866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000" b="1" smtClean="0">
                <a:latin typeface="Arial" charset="0"/>
              </a:rPr>
              <a:t>Przykłady niektórych sal wytypowanych na Pracownie Bioróżnorodności </a:t>
            </a:r>
          </a:p>
          <a:p>
            <a:pPr marL="0" indent="0" eaLnBrk="1" hangingPunct="1">
              <a:buFont typeface="Arial" charset="0"/>
              <a:buNone/>
            </a:pPr>
            <a:endParaRPr lang="pl-PL" sz="2000" b="1" smtClean="0">
              <a:latin typeface="Arial" charset="0"/>
            </a:endParaRPr>
          </a:p>
        </p:txBody>
      </p:sp>
      <p:pic>
        <p:nvPicPr>
          <p:cNvPr id="37890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dcc953ee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125538"/>
            <a:ext cx="2547938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 descr="7da19ff99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429000"/>
            <a:ext cx="31257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7" descr="_Izba%20Grzmi%C4%85ca%20przed%20%281%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765175"/>
            <a:ext cx="3027362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_Szczecinek%20-%20izba%20przed%20%281%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3141663"/>
            <a:ext cx="33496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Przykładowy wzór nowej Pracowni Bioróżnorodności na przykładzie Izby Bioróżnorodności utworzonej w Ośrodku Edukacji Ekologicznej w Lipiu </a:t>
            </a:r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endParaRPr lang="pl-PL" altLang="pl-PL" sz="2000" smtClean="0">
              <a:latin typeface="Arial Narrow" pitchFamily="34" charset="0"/>
            </a:endParaRPr>
          </a:p>
          <a:p>
            <a:pPr marL="0" indent="0" eaLnBrk="1" hangingPunct="1"/>
            <a:endParaRPr lang="pl-PL" smtClean="0"/>
          </a:p>
        </p:txBody>
      </p:sp>
      <p:pic>
        <p:nvPicPr>
          <p:cNvPr id="38914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Obraz 2" descr="sala_bio_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341438"/>
            <a:ext cx="327025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Obraz 3" descr="lipie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1268413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Obraz 3" descr="Izba Bioróżnorodności 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573463"/>
            <a:ext cx="33496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Obraz 3" descr="Izba Bioróżnorodności 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3213100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4294967295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Podsumowanie:</a:t>
            </a: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w trakcie całkowitej realizacji projektu zostaną zrealizowane rezultaty  projektu w postaci:</a:t>
            </a: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warsztaty – 225 sztuk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konferencje – 3 sztuki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konkursy – 2 sztuki 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portale – 1 sztuka 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mobilne aplikacje internetowe – 1 sztuka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artykuły – 8 sztuk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plakaty – 2 500 sztuk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wydawnictwa – 3 000 sztuk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liczba utworzonych Pracowni Bioróżnorodności – 22 sztuki </a:t>
            </a: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smtClean="0">
              <a:latin typeface="Arial" charset="0"/>
            </a:endParaRPr>
          </a:p>
          <a:p>
            <a:pPr marL="0" indent="0" eaLnBrk="1" hangingPunct="1"/>
            <a:endParaRPr lang="pl-PL" smtClean="0">
              <a:latin typeface="Arial" charset="0"/>
            </a:endParaRPr>
          </a:p>
        </p:txBody>
      </p:sp>
      <p:pic>
        <p:nvPicPr>
          <p:cNvPr id="68611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4294967295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pl-PL" altLang="pl-PL" sz="2000" smtClean="0"/>
          </a:p>
          <a:p>
            <a:pPr marL="0" indent="0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Realizacja projektu będzie trwała do kwietnia 2016 r.   </a:t>
            </a:r>
          </a:p>
          <a:p>
            <a:pPr marL="0" indent="0"/>
            <a:endParaRPr lang="pl-PL" altLang="pl-PL" sz="2000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Całkowity koszty projektu zgodnie z umową wynosi  </a:t>
            </a:r>
          </a:p>
          <a:p>
            <a:pPr marL="0" indent="0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3 703 610,00 zł,</a:t>
            </a:r>
            <a:r>
              <a:rPr lang="pl-PL" altLang="pl-PL" sz="2000" smtClean="0">
                <a:latin typeface="Arial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w tym:  </a:t>
            </a:r>
          </a:p>
          <a:p>
            <a:pPr marL="0" indent="0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Dofinansowanie z </a:t>
            </a:r>
            <a:r>
              <a:rPr lang="pl-PL" altLang="pl-PL" sz="2000" b="1" smtClean="0">
                <a:latin typeface="Arial" charset="0"/>
              </a:rPr>
              <a:t>Mechanizmu Finansowego Europejskiego Obszaru Gospodarczego 2009-2014  3 148 068,50 zł</a:t>
            </a:r>
          </a:p>
          <a:p>
            <a:pPr marL="0" indent="0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Wojewódzkiego Funduszu Ochrony Środowiska i Gospodarki Wodnej w Szczecinie  (wniosek złożony w kwietniu br) wnioskowana kwota – </a:t>
            </a:r>
            <a:r>
              <a:rPr lang="pl-PL" sz="2000" b="1" smtClean="0">
                <a:latin typeface="Arial" charset="0"/>
              </a:rPr>
              <a:t>518 505,40 zł </a:t>
            </a:r>
            <a:r>
              <a:rPr lang="pl-PL" altLang="pl-PL" sz="2000" b="1" smtClean="0">
                <a:latin typeface="Arial" charset="0"/>
              </a:rPr>
              <a:t> zł  </a:t>
            </a:r>
          </a:p>
          <a:p>
            <a:pPr marL="0" indent="0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wkład własny Związku – </a:t>
            </a:r>
            <a:r>
              <a:rPr lang="pl-PL" altLang="pl-PL" sz="2000" b="1" smtClean="0">
                <a:latin typeface="Arial" charset="0"/>
              </a:rPr>
              <a:t>55 000,00 zł</a:t>
            </a:r>
          </a:p>
          <a:p>
            <a:pPr marL="0" indent="0">
              <a:buFont typeface="Arial" charset="0"/>
              <a:buNone/>
            </a:pPr>
            <a:endParaRPr lang="pl-PL" altLang="pl-PL" sz="2000" b="1" smtClean="0">
              <a:latin typeface="Arial" charset="0"/>
            </a:endParaRPr>
          </a:p>
          <a:p>
            <a:pPr marL="0" indent="0"/>
            <a:endParaRPr lang="pl-PL" altLang="pl-PL" sz="2000" b="1" smtClean="0"/>
          </a:p>
          <a:p>
            <a:pPr marL="0" indent="0" eaLnBrk="1" hangingPunct="1"/>
            <a:endParaRPr lang="pl-PL" sz="2000" smtClean="0"/>
          </a:p>
        </p:txBody>
      </p:sp>
      <p:pic>
        <p:nvPicPr>
          <p:cNvPr id="69635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4294967295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/>
            <a:endParaRPr lang="pl-PL" sz="2400" b="1" smtClean="0">
              <a:solidFill>
                <a:srgbClr val="000000"/>
              </a:solidFill>
              <a:latin typeface="Constantia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pl-PL" sz="1800" b="1" smtClean="0">
                <a:latin typeface="Arial" charset="0"/>
              </a:rPr>
              <a:t>Dziękuję za uwagę!</a:t>
            </a:r>
            <a:br>
              <a:rPr lang="pl-PL" sz="1800" b="1" smtClean="0">
                <a:latin typeface="Arial" charset="0"/>
              </a:rPr>
            </a:br>
            <a:r>
              <a:rPr lang="pl-PL" sz="1800" smtClean="0">
                <a:latin typeface="Arial" charset="0"/>
              </a:rPr>
              <a:t/>
            </a:r>
            <a:br>
              <a:rPr lang="pl-PL" sz="1800" smtClean="0">
                <a:latin typeface="Arial" charset="0"/>
              </a:rPr>
            </a:br>
            <a:r>
              <a:rPr lang="pl-PL" sz="1800" smtClean="0">
                <a:latin typeface="Arial" charset="0"/>
              </a:rPr>
              <a:t/>
            </a:r>
            <a:br>
              <a:rPr lang="pl-PL" sz="1800" smtClean="0">
                <a:latin typeface="Arial" charset="0"/>
              </a:rPr>
            </a:br>
            <a:r>
              <a:rPr lang="pl-PL" sz="1800" b="1" u="sng" smtClean="0">
                <a:latin typeface="Arial" charset="0"/>
              </a:rPr>
              <a:t>Osoby do kontaktu:</a:t>
            </a:r>
            <a:br>
              <a:rPr lang="pl-PL" sz="1800" b="1" u="sng" smtClean="0">
                <a:latin typeface="Arial" charset="0"/>
              </a:rPr>
            </a:br>
            <a:r>
              <a:rPr lang="pl-PL" sz="1800" smtClean="0">
                <a:latin typeface="Arial" charset="0"/>
              </a:rPr>
              <a:t/>
            </a:r>
            <a:br>
              <a:rPr lang="pl-PL" sz="1800" smtClean="0">
                <a:latin typeface="Arial" charset="0"/>
              </a:rPr>
            </a:br>
            <a:r>
              <a:rPr lang="pl-PL" sz="1800" smtClean="0">
                <a:latin typeface="Arial" charset="0"/>
              </a:rPr>
              <a:t>- </a:t>
            </a:r>
          </a:p>
          <a:p>
            <a:pPr marL="0" indent="0" algn="ctr">
              <a:buFont typeface="Arial" charset="0"/>
              <a:buNone/>
            </a:pPr>
            <a:r>
              <a:rPr lang="pl-PL" sz="1800" b="1" smtClean="0">
                <a:latin typeface="Arial" charset="0"/>
              </a:rPr>
              <a:t>Agnieszka Pyrzyńska-Gorzkiewicz </a:t>
            </a:r>
          </a:p>
          <a:p>
            <a:pPr marL="0" indent="0" algn="ctr">
              <a:buFont typeface="Arial" charset="0"/>
              <a:buNone/>
            </a:pPr>
            <a:r>
              <a:rPr lang="pl-PL" sz="1800" smtClean="0">
                <a:latin typeface="Arial" charset="0"/>
              </a:rPr>
              <a:t>(Koordynator Projektu):</a:t>
            </a:r>
            <a:br>
              <a:rPr lang="pl-PL" sz="1800" smtClean="0">
                <a:latin typeface="Arial" charset="0"/>
              </a:rPr>
            </a:br>
            <a:r>
              <a:rPr lang="pl-PL" sz="1800" smtClean="0">
                <a:solidFill>
                  <a:schemeClr val="accent2"/>
                </a:solidFill>
                <a:latin typeface="Arial" charset="0"/>
              </a:rPr>
              <a:t>apyrzynska@parseta.org.pl </a:t>
            </a:r>
            <a:br>
              <a:rPr lang="pl-PL" sz="1800" smtClean="0">
                <a:solidFill>
                  <a:schemeClr val="accent2"/>
                </a:solidFill>
                <a:latin typeface="Arial" charset="0"/>
              </a:rPr>
            </a:br>
            <a:r>
              <a:rPr lang="pl-PL" sz="180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pl-PL" sz="1800" smtClean="0">
                <a:solidFill>
                  <a:schemeClr val="accent2"/>
                </a:solidFill>
                <a:latin typeface="Arial" charset="0"/>
              </a:rPr>
            </a:br>
            <a:endParaRPr lang="pl-PL" sz="1800" b="1" smtClean="0"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pl-PL" sz="1800" b="1" smtClean="0">
                <a:latin typeface="Arial" charset="0"/>
              </a:rPr>
              <a:t>Iwona Czerniec</a:t>
            </a:r>
            <a:br>
              <a:rPr lang="pl-PL" sz="1800" b="1" smtClean="0">
                <a:latin typeface="Arial" charset="0"/>
              </a:rPr>
            </a:br>
            <a:r>
              <a:rPr lang="pl-PL" sz="1800" smtClean="0">
                <a:latin typeface="Arial" charset="0"/>
              </a:rPr>
              <a:t>(Dyrektor Biura ZMiGDP):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1800" smtClean="0">
                <a:solidFill>
                  <a:schemeClr val="accent2"/>
                </a:solidFill>
                <a:latin typeface="Arial" charset="0"/>
              </a:rPr>
              <a:t>			ic@parseta.org.pl</a:t>
            </a:r>
          </a:p>
        </p:txBody>
      </p:sp>
      <p:pic>
        <p:nvPicPr>
          <p:cNvPr id="67587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1196975"/>
            <a:ext cx="7067550" cy="42481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altLang="pl-PL" sz="2800" b="1" smtClean="0">
                <a:latin typeface="Arial" charset="0"/>
              </a:rPr>
              <a:t>Celem realizacji projektu</a:t>
            </a:r>
          </a:p>
          <a:p>
            <a:pPr algn="ctr" eaLnBrk="1" hangingPunct="1">
              <a:buFont typeface="Arial" charset="0"/>
              <a:buNone/>
            </a:pPr>
            <a:endParaRPr lang="pl-PL" altLang="pl-PL" sz="2800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l-PL" altLang="pl-PL" sz="2800" smtClean="0">
                <a:latin typeface="Arial" charset="0"/>
              </a:rPr>
              <a:t>jest wzrost świadomości społecznej na temat różnorodności biologicznej oraz edukacja w tej dziedzinie w powiązaniu ze zmianami klimatycznymi i ekonomiczną wartością ekosystemów. </a:t>
            </a:r>
            <a:endParaRPr lang="fr-FR" altLang="pl-PL" sz="2800" smtClean="0">
              <a:solidFill>
                <a:srgbClr val="4D4D4D"/>
              </a:solidFill>
              <a:latin typeface="Arial" charset="0"/>
            </a:endParaRPr>
          </a:p>
          <a:p>
            <a:pPr eaLnBrk="1" hangingPunct="1"/>
            <a:endParaRPr lang="pl-PL" sz="2800" smtClean="0">
              <a:latin typeface="Arial" charset="0"/>
            </a:endParaRPr>
          </a:p>
        </p:txBody>
      </p:sp>
      <p:pic>
        <p:nvPicPr>
          <p:cNvPr id="26627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1196975"/>
            <a:ext cx="7067550" cy="42481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Główne działania w ramach projektu:</a:t>
            </a:r>
          </a:p>
          <a:p>
            <a:pPr marL="0" indent="0" eaLnBrk="1" hangingPunct="1">
              <a:buFont typeface="Arial" charset="0"/>
              <a:buNone/>
            </a:pPr>
            <a:endParaRPr lang="pl-PL" altLang="pl-PL" sz="2000" b="1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1) Organizacja 225 warsztatów edukacyjnych, które dotyczą tematu bioróżnorodności, zmian klimatu i znaczenia ekosystemów,  w tym: 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150 2-dniowych warsztatów dla uczniów z klas IV-VII szkół podstawowych i gimnazjum,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75 1-dniowych warsztatów dla uczniów klas I-III szkół podstawowych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2) Utworzenie 22 Pracowni Bioróżnorodności w wybranych szkołach podstawowych, zlokalizowanych na obszarze gmin zrzeszonych  w ZMiGDP (po jednej szkole w gminie). 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endParaRPr lang="pl-PL" sz="2000" smtClean="0">
              <a:latin typeface="Arial" charset="0"/>
            </a:endParaRPr>
          </a:p>
        </p:txBody>
      </p:sp>
      <p:pic>
        <p:nvPicPr>
          <p:cNvPr id="2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pl-PL" altLang="pl-PL" sz="24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l-PL" altLang="pl-PL" sz="24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Główne działania w ramach projektu cd: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3) Organizacja dwóch konkursów: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konkursu fotograficznego „Bioróżnorodność wokół nas” skierowanego do uczniów szkół podstawowych i gimnazjum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konkursu na najlepszy scenariusz zajęć z zakresu bioróżnorodności „Żyj, poznawaj, rozwijaj się – chroń bioróżnorodność” skierowanego do nauczycieli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4) Opracowanie 1.000 sztuk albumów z najlepszymi zdjęciami dotyczącymi bioróżnorodności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5) Opracowanie 2.000 sztuk podręczników z najlepszymi scenariuszami wyróżnionymi w konkursie 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endParaRPr lang="pl-PL" altLang="pl-PL" sz="2000" smtClean="0">
              <a:latin typeface="Arial Narrow" pitchFamily="34" charset="0"/>
            </a:endParaRPr>
          </a:p>
          <a:p>
            <a:pPr marL="0" indent="0" eaLnBrk="1" hangingPunct="1"/>
            <a:endParaRPr lang="pl-PL" smtClean="0"/>
          </a:p>
        </p:txBody>
      </p:sp>
      <p:pic>
        <p:nvPicPr>
          <p:cNvPr id="2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Główne działania w ramach projektu cd: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 6) Opracowanie mobilnej aplikacji internetowej dostępnej na urządzeniach mobilnych typu telefon komórkowy, smartfon, tablet. Aplikacja będzie posiadała między innymi funkcje: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Przewodnik po gatunkach roślin i zwierząt występujących na obszarze Dorzecza Parsęty</a:t>
            </a: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Interaktywne Dorzecze Parsęty – gry planszowe, ankiety, quizy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7) Stworzenie strony internetowej dedykowanej bioróżnorodności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eaLnBrk="1" hangingPunct="1"/>
            <a:endParaRPr lang="pl-PL" smtClean="0">
              <a:latin typeface="Arial" charset="0"/>
            </a:endParaRPr>
          </a:p>
        </p:txBody>
      </p:sp>
      <p:pic>
        <p:nvPicPr>
          <p:cNvPr id="29698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Głównym założeniem jest, aby realizacja projektu, przyczyniła się do osiągnięcia następujących efektów:</a:t>
            </a: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zwiększenie wiedzy wśród dzieci i młodzieży na temat sposobów ochrony środowiska,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kształcenie umiejętności dostrzegania zjawisk                            w ekosystemach,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poszerzenie wiedzy wśród dzieci i młodzieży z zakresu różnorodności gatunkowej, warunków życia roślin i zwierząt oraz czynników wpływających na utratę bioróżnorodności,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r>
              <a:rPr lang="pl-PL" altLang="pl-PL" sz="2000" smtClean="0">
                <a:latin typeface="Arial" charset="0"/>
              </a:rPr>
              <a:t> przewidywanie i ocena pewnych następstw obserwowanych zjawisk przyrodniczych i czynów człowieka.</a:t>
            </a:r>
            <a:endParaRPr lang="fr-FR" altLang="pl-PL" sz="2000" smtClean="0">
              <a:latin typeface="Arial" charset="0"/>
            </a:endParaRP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eaLnBrk="1" hangingPunct="1"/>
            <a:endParaRPr lang="pl-PL" smtClean="0"/>
          </a:p>
        </p:txBody>
      </p:sp>
      <p:pic>
        <p:nvPicPr>
          <p:cNvPr id="30722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altLang="pl-PL" sz="2000" smtClean="0"/>
          </a:p>
          <a:p>
            <a:pPr marL="0" indent="0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Do chwili obecnej zostało zrealizowanych</a:t>
            </a:r>
            <a:r>
              <a:rPr lang="pl-PL" altLang="pl-PL" sz="2000" b="1" smtClean="0">
                <a:latin typeface="Arial" charset="0"/>
              </a:rPr>
              <a:t> 31 </a:t>
            </a:r>
            <a:r>
              <a:rPr lang="pl-PL" altLang="pl-PL" sz="2000" smtClean="0">
                <a:latin typeface="Arial" charset="0"/>
              </a:rPr>
              <a:t>warsztatów 1-  dniowych, w których udział wzięło 1.240 uczniów z klas I-III szkół podstawowych  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oraz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17</a:t>
            </a:r>
            <a:r>
              <a:rPr lang="pl-PL" altLang="pl-PL" sz="2000" smtClean="0">
                <a:latin typeface="Arial" charset="0"/>
              </a:rPr>
              <a:t> warsztatów 2 - dniowych, skierowanych do uczniów klas IV-VI szkół podstawowych oraz gimnazjum, co pozwoliło przeszkolić 680 osób, w tym uczestników z klas IV-VI szkół podstawowych</a:t>
            </a:r>
          </a:p>
          <a:p>
            <a:pPr marL="0" indent="0" eaLnBrk="1" hangingPunct="1">
              <a:buFont typeface="Arial" charset="0"/>
              <a:buNone/>
            </a:pPr>
            <a:endParaRPr lang="pl-PL" altLang="pl-PL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W sumie zostanie przeszkolonych 9.000 osób (uczniów i opiekunów) z terenu województwa zachodniopomorskiego.</a:t>
            </a:r>
          </a:p>
          <a:p>
            <a:pPr marL="0" indent="0" eaLnBrk="1" hangingPunct="1"/>
            <a:endParaRPr lang="pl-PL" altLang="pl-PL" sz="20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l-PL" altLang="pl-PL" sz="2000" smtClean="0">
                <a:latin typeface="Arial" charset="0"/>
              </a:rPr>
              <a:t>Warsztaty odbywają się w Ośrodku Edukacji Ekologicznej               w Lipiu. </a:t>
            </a: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algn="just" eaLnBrk="1" hangingPunct="1"/>
            <a:endParaRPr lang="pl-PL" altLang="pl-PL" sz="2000" smtClean="0">
              <a:latin typeface="Arial" charset="0"/>
            </a:endParaRPr>
          </a:p>
          <a:p>
            <a:pPr marL="0" indent="0" eaLnBrk="1" hangingPunct="1"/>
            <a:endParaRPr lang="pl-PL" smtClean="0"/>
          </a:p>
        </p:txBody>
      </p:sp>
      <p:pic>
        <p:nvPicPr>
          <p:cNvPr id="31746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 descr="Znalezione obrazy dla zapytania o&amp;sacute;rodek edukacji ekologicznej w lipiu zdj&amp;eogon;cia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32776" name="AutoShape 8" descr="Znalezione obrazy dla zapytania o&amp;sacute;rodek edukacji ekologicznej w lipiu zdj&amp;eogon;ci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pl-PL"/>
          </a:p>
        </p:txBody>
      </p:sp>
      <p:sp>
        <p:nvSpPr>
          <p:cNvPr id="32780" name="Rectangle 12"/>
          <p:cNvSpPr>
            <a:spLocks noGrp="1"/>
          </p:cNvSpPr>
          <p:nvPr>
            <p:ph idx="4294967295"/>
          </p:nvPr>
        </p:nvSpPr>
        <p:spPr>
          <a:xfrm>
            <a:off x="1835150" y="333375"/>
            <a:ext cx="6851650" cy="57927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pl-PL" sz="2000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pl-PL" sz="2000" smtClean="0">
              <a:latin typeface="Arial" charset="0"/>
            </a:endParaRPr>
          </a:p>
          <a:p>
            <a:pPr marL="0" indent="0" algn="just">
              <a:lnSpc>
                <a:spcPct val="120000"/>
              </a:lnSpc>
              <a:buFont typeface="Arial" charset="0"/>
              <a:buNone/>
            </a:pPr>
            <a:r>
              <a:rPr lang="pl-PL" sz="2000" smtClean="0">
                <a:latin typeface="Arial" charset="0"/>
              </a:rPr>
              <a:t>	Kolejnym ważnym działaniem projektu jest utworzenie 22 Pracowni Bioróżnorodności w 22 szkołach podstawowych. Po przeprowadzeniu wizji lokalnej we wskazanych przez szkoły salach stwierdza się konieczność wykonania remontów i dodatkowych aranżacji. Sale są zniszczone, ściany podrapane, wykładzina zniszczona i porwana. </a:t>
            </a:r>
          </a:p>
          <a:p>
            <a:pPr marL="0" indent="0" algn="just">
              <a:lnSpc>
                <a:spcPct val="120000"/>
              </a:lnSpc>
              <a:buFont typeface="Arial" charset="0"/>
              <a:buNone/>
            </a:pPr>
            <a:r>
              <a:rPr lang="pl-PL" sz="2000" smtClean="0">
                <a:latin typeface="Arial" charset="0"/>
              </a:rPr>
              <a:t>	Wstępne wyliczenia realizacji projektu zakładały  wykonanie działania w kwocie 1 694 000,00 zł, jednak w sytuacji dodatkowych remontów i aranżacji kwota znacznie ulegnie zwiększeniu. Dodatkowe środki będą musiały być pokryte przez gminy, w których będą Pracownie, jako wydatek niekwalifikowlany.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619250" y="260350"/>
            <a:ext cx="7067550" cy="51847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b="1" smtClean="0">
              <a:latin typeface="Arial Narrow" pitchFamily="34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smtClean="0">
                <a:latin typeface="Arial" charset="0"/>
              </a:rPr>
              <a:t>Wykaz szkół podstawowych, w których zostaną utworzone Pracownie Bioróżnorodności:</a:t>
            </a:r>
            <a:r>
              <a:rPr lang="pl-PL" altLang="pl-PL" sz="2000" smtClean="0">
                <a:latin typeface="Arial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</a:pPr>
            <a:endParaRPr lang="pl-PL" altLang="pl-PL" sz="2000" smtClean="0">
              <a:latin typeface="Arial" charset="0"/>
            </a:endParaRPr>
          </a:p>
          <a:p>
            <a:pPr marL="0" indent="0" algn="just" eaLnBrk="1" hangingPunct="1">
              <a:buFont typeface="Arial" charset="0"/>
              <a:buAutoNum type="arabicParenR"/>
            </a:pPr>
            <a:r>
              <a:rPr lang="pl-PL" altLang="pl-PL" sz="2000" smtClean="0">
                <a:latin typeface="Arial" charset="0"/>
              </a:rPr>
              <a:t> </a:t>
            </a:r>
            <a:r>
              <a:rPr lang="pl-PL" altLang="pl-PL" sz="2000" b="1" smtClean="0">
                <a:latin typeface="Arial" charset="0"/>
              </a:rPr>
              <a:t>Miasto Kołobrzeg</a:t>
            </a:r>
            <a:r>
              <a:rPr lang="pl-PL" altLang="pl-PL" sz="2000" smtClean="0">
                <a:latin typeface="Arial" charset="0"/>
              </a:rPr>
              <a:t> - Szkoła Podstawowa nr 4 im. I Armii Wojska Polskiego w Kołobrzegu</a:t>
            </a:r>
          </a:p>
          <a:p>
            <a:pPr marL="0" indent="0" algn="just" eaLnBrk="1" hangingPunct="1">
              <a:buFont typeface="Arial" charset="0"/>
              <a:buAutoNum type="arabicParenR"/>
            </a:pPr>
            <a:r>
              <a:rPr lang="pl-PL" altLang="pl-PL" sz="2000" smtClean="0">
                <a:latin typeface="Arial" charset="0"/>
              </a:rPr>
              <a:t> </a:t>
            </a:r>
            <a:r>
              <a:rPr lang="pl-PL" altLang="pl-PL" sz="2000" b="1" smtClean="0">
                <a:latin typeface="Arial" charset="0"/>
              </a:rPr>
              <a:t>Gmina Grzmiąca</a:t>
            </a:r>
            <a:r>
              <a:rPr lang="pl-PL" altLang="pl-PL" sz="2000" smtClean="0">
                <a:latin typeface="Arial" charset="0"/>
              </a:rPr>
              <a:t> – Zespół Szkół w Grzmiącej</a:t>
            </a:r>
          </a:p>
          <a:p>
            <a:pPr marL="0" indent="0" algn="just" eaLnBrk="1" hangingPunct="1">
              <a:buFont typeface="Arial" charset="0"/>
              <a:buAutoNum type="arabicParenR"/>
            </a:pPr>
            <a:r>
              <a:rPr lang="pl-PL" altLang="pl-PL" sz="2000" smtClean="0">
                <a:latin typeface="Arial" charset="0"/>
              </a:rPr>
              <a:t> </a:t>
            </a:r>
            <a:r>
              <a:rPr lang="pl-PL" altLang="pl-PL" sz="2000" b="1" smtClean="0">
                <a:latin typeface="Arial" charset="0"/>
              </a:rPr>
              <a:t>Gmina Gościno</a:t>
            </a:r>
            <a:r>
              <a:rPr lang="pl-PL" altLang="pl-PL" sz="2000" smtClean="0">
                <a:latin typeface="Arial" charset="0"/>
              </a:rPr>
              <a:t> – Zespół Szkół, Szkoła Podstawowa z Oddziałami Integracyjnymi w Gościnie</a:t>
            </a:r>
          </a:p>
          <a:p>
            <a:pPr marL="0" indent="0" algn="just" eaLnBrk="1" hangingPunct="1">
              <a:buFont typeface="Arial" charset="0"/>
              <a:buAutoNum type="arabicParenR"/>
            </a:pPr>
            <a:r>
              <a:rPr lang="pl-PL" altLang="pl-PL" sz="2000" smtClean="0">
                <a:latin typeface="Arial" charset="0"/>
              </a:rPr>
              <a:t> </a:t>
            </a:r>
            <a:r>
              <a:rPr lang="pl-PL" altLang="pl-PL" sz="2000" b="1" smtClean="0">
                <a:latin typeface="Arial" charset="0"/>
              </a:rPr>
              <a:t>Miasto Szczecinek</a:t>
            </a:r>
            <a:r>
              <a:rPr lang="pl-PL" altLang="pl-PL" sz="2000" smtClean="0">
                <a:latin typeface="Arial" charset="0"/>
              </a:rPr>
              <a:t> – Szkoła Podstawowa nr 7 im. Noblistów Polskich w Szczecinku</a:t>
            </a:r>
          </a:p>
          <a:p>
            <a:pPr marL="0" indent="0" algn="just" eaLnBrk="1" hangingPunct="1">
              <a:buFont typeface="Arial" charset="0"/>
              <a:buAutoNum type="arabicParenR"/>
            </a:pPr>
            <a:r>
              <a:rPr lang="pl-PL" altLang="pl-PL" sz="2000" smtClean="0">
                <a:latin typeface="Arial" charset="0"/>
              </a:rPr>
              <a:t> </a:t>
            </a:r>
            <a:r>
              <a:rPr lang="pl-PL" altLang="pl-PL" sz="2000" b="1" smtClean="0">
                <a:latin typeface="Arial" charset="0"/>
              </a:rPr>
              <a:t>Gmina Bobolice</a:t>
            </a:r>
            <a:r>
              <a:rPr lang="pl-PL" altLang="pl-PL" sz="2000" smtClean="0">
                <a:latin typeface="Arial" charset="0"/>
              </a:rPr>
              <a:t> – Zespół Szkół w Dargini</a:t>
            </a:r>
          </a:p>
          <a:p>
            <a:pPr marL="0" indent="0" algn="just" eaLnBrk="1" hangingPunct="1">
              <a:buFont typeface="Arial" charset="0"/>
              <a:buAutoNum type="arabicParenR"/>
            </a:pPr>
            <a:r>
              <a:rPr lang="pl-PL" altLang="pl-PL" sz="2000" smtClean="0">
                <a:latin typeface="Arial" charset="0"/>
              </a:rPr>
              <a:t> </a:t>
            </a:r>
            <a:r>
              <a:rPr lang="pl-PL" altLang="pl-PL" sz="2000" b="1" smtClean="0">
                <a:latin typeface="Arial" charset="0"/>
              </a:rPr>
              <a:t>Gmina Karlino</a:t>
            </a:r>
            <a:r>
              <a:rPr lang="pl-PL" altLang="pl-PL" sz="2000" smtClean="0">
                <a:latin typeface="Arial" charset="0"/>
              </a:rPr>
              <a:t> – Szkoła Podstawowa im. Bohaterów 6 Pomorskiej Dywizji Piechoty w Karlinie </a:t>
            </a:r>
          </a:p>
          <a:p>
            <a:pPr marL="0" indent="0" eaLnBrk="1" hangingPunct="1"/>
            <a:endParaRPr lang="pl-PL" sz="2000" smtClean="0">
              <a:latin typeface="Arial" charset="0"/>
            </a:endParaRPr>
          </a:p>
        </p:txBody>
      </p:sp>
      <p:pic>
        <p:nvPicPr>
          <p:cNvPr id="33794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225550" cy="1617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876925"/>
            <a:ext cx="21621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Symbol zastępczy zawartości 4"/>
          <p:cNvPicPr>
            <a:picLocks noChangeAspect="1"/>
          </p:cNvPicPr>
          <p:nvPr/>
        </p:nvPicPr>
        <p:blipFill>
          <a:blip r:embed="rId4"/>
          <a:srcRect t="23492" b="23492"/>
          <a:stretch>
            <a:fillRect/>
          </a:stretch>
        </p:blipFill>
        <p:spPr bwMode="auto">
          <a:xfrm>
            <a:off x="7092950" y="5876925"/>
            <a:ext cx="13906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Niestandardowy 1">
      <a:dk1>
        <a:srgbClr val="FFFFFF"/>
      </a:dk1>
      <a:lt1>
        <a:sysClr val="window" lastClr="FFFFFF"/>
      </a:lt1>
      <a:dk2>
        <a:srgbClr val="00B050"/>
      </a:dk2>
      <a:lt2>
        <a:srgbClr val="FFFFFF"/>
      </a:lt2>
      <a:accent1>
        <a:srgbClr val="92D050"/>
      </a:accent1>
      <a:accent2>
        <a:srgbClr val="61D052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">
    <a:dk1>
      <a:srgbClr val="FFFFFF"/>
    </a:dk1>
    <a:lt1>
      <a:sysClr val="window" lastClr="FFFFFF"/>
    </a:lt1>
    <a:dk2>
      <a:srgbClr val="00B050"/>
    </a:dk2>
    <a:lt2>
      <a:srgbClr val="FFFFFF"/>
    </a:lt2>
    <a:accent1>
      <a:srgbClr val="92D050"/>
    </a:accent1>
    <a:accent2>
      <a:srgbClr val="61D052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Niestandardowy 1">
    <a:dk1>
      <a:srgbClr val="FFFFFF"/>
    </a:dk1>
    <a:lt1>
      <a:sysClr val="window" lastClr="FFFFFF"/>
    </a:lt1>
    <a:dk2>
      <a:srgbClr val="00B050"/>
    </a:dk2>
    <a:lt2>
      <a:srgbClr val="FFFFFF"/>
    </a:lt2>
    <a:accent1>
      <a:srgbClr val="92D050"/>
    </a:accent1>
    <a:accent2>
      <a:srgbClr val="61D052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827</Words>
  <Application>Microsoft Office PowerPoint</Application>
  <PresentationFormat>Pokaz na ekranie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Szablon projektu</vt:lpstr>
      </vt:variant>
      <vt:variant>
        <vt:i4>9</vt:i4>
      </vt:variant>
      <vt:variant>
        <vt:lpstr>Tytuły slajdów</vt:lpstr>
      </vt:variant>
      <vt:variant>
        <vt:i4>17</vt:i4>
      </vt:variant>
    </vt:vector>
  </HeadingPairs>
  <TitlesOfParts>
    <vt:vector size="34" baseType="lpstr">
      <vt:lpstr>Arial</vt:lpstr>
      <vt:lpstr>Bookman Old Style</vt:lpstr>
      <vt:lpstr>Gill Sans MT</vt:lpstr>
      <vt:lpstr>Wingdings 3</vt:lpstr>
      <vt:lpstr>Wingdings</vt:lpstr>
      <vt:lpstr>Calibri</vt:lpstr>
      <vt:lpstr>Arial Narrow</vt:lpstr>
      <vt:lpstr>Constantia</vt:lpstr>
      <vt:lpstr>Początek</vt:lpstr>
      <vt:lpstr>Motyw pakietu Office</vt:lpstr>
      <vt:lpstr>Początek</vt:lpstr>
      <vt:lpstr>Początek</vt:lpstr>
      <vt:lpstr>Początek</vt:lpstr>
      <vt:lpstr>Początek</vt:lpstr>
      <vt:lpstr>Początek</vt:lpstr>
      <vt:lpstr>Początek</vt:lpstr>
      <vt:lpstr>Początek</vt:lpstr>
      <vt:lpstr>„Ochrona różnorodności biologicznej i ekosystemów na terenie Dorzecza Parsęty poprzez edukację dzieci i młodzieży”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zorganizowana w ramach projektu pn.:  „Ochrona różnorodności biologicznej i ekosystemów na terenie Dorzecza Parsęty poprzez edukację dzieci i młodzieży”</dc:title>
  <dc:creator>Paulina</dc:creator>
  <cp:lastModifiedBy>Darek</cp:lastModifiedBy>
  <cp:revision>12</cp:revision>
  <dcterms:created xsi:type="dcterms:W3CDTF">2015-06-21T09:26:25Z</dcterms:created>
  <dcterms:modified xsi:type="dcterms:W3CDTF">2016-11-07T22:37:48Z</dcterms:modified>
</cp:coreProperties>
</file>