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54" r:id="rId1"/>
  </p:sldMasterIdLst>
  <p:notesMasterIdLst>
    <p:notesMasterId r:id="rId12"/>
  </p:notesMasterIdLst>
  <p:handoutMasterIdLst>
    <p:handoutMasterId r:id="rId13"/>
  </p:handoutMasterIdLst>
  <p:sldIdLst>
    <p:sldId id="432" r:id="rId2"/>
    <p:sldId id="569" r:id="rId3"/>
    <p:sldId id="581" r:id="rId4"/>
    <p:sldId id="578" r:id="rId5"/>
    <p:sldId id="579" r:id="rId6"/>
    <p:sldId id="580" r:id="rId7"/>
    <p:sldId id="582" r:id="rId8"/>
    <p:sldId id="568" r:id="rId9"/>
    <p:sldId id="583" r:id="rId10"/>
    <p:sldId id="472" r:id="rId11"/>
  </p:sldIdLst>
  <p:sldSz cx="9144000" cy="6858000" type="screen4x3"/>
  <p:notesSz cx="6727825" cy="985996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b="1" kern="1200">
        <a:solidFill>
          <a:srgbClr val="000000"/>
        </a:solidFill>
        <a:latin typeface="Lucida Sans Unicode" pitchFamily="34" charset="0"/>
        <a:ea typeface="+mn-ea"/>
        <a:cs typeface="Arial" charset="0"/>
      </a:defRPr>
    </a:lvl1pPr>
    <a:lvl2pPr marL="457200" algn="l" defTabSz="449263" rtl="0" fontAlgn="base">
      <a:spcBef>
        <a:spcPct val="0"/>
      </a:spcBef>
      <a:spcAft>
        <a:spcPct val="0"/>
      </a:spcAft>
      <a:defRPr b="1" kern="1200">
        <a:solidFill>
          <a:srgbClr val="000000"/>
        </a:solidFill>
        <a:latin typeface="Lucida Sans Unicode" pitchFamily="34" charset="0"/>
        <a:ea typeface="+mn-ea"/>
        <a:cs typeface="Arial" charset="0"/>
      </a:defRPr>
    </a:lvl2pPr>
    <a:lvl3pPr marL="914400" algn="l" defTabSz="449263" rtl="0" fontAlgn="base">
      <a:spcBef>
        <a:spcPct val="0"/>
      </a:spcBef>
      <a:spcAft>
        <a:spcPct val="0"/>
      </a:spcAft>
      <a:defRPr b="1" kern="1200">
        <a:solidFill>
          <a:srgbClr val="000000"/>
        </a:solidFill>
        <a:latin typeface="Lucida Sans Unicode" pitchFamily="34" charset="0"/>
        <a:ea typeface="+mn-ea"/>
        <a:cs typeface="Arial" charset="0"/>
      </a:defRPr>
    </a:lvl3pPr>
    <a:lvl4pPr marL="1371600" algn="l" defTabSz="449263" rtl="0" fontAlgn="base">
      <a:spcBef>
        <a:spcPct val="0"/>
      </a:spcBef>
      <a:spcAft>
        <a:spcPct val="0"/>
      </a:spcAft>
      <a:defRPr b="1" kern="1200">
        <a:solidFill>
          <a:srgbClr val="000000"/>
        </a:solidFill>
        <a:latin typeface="Lucida Sans Unicode" pitchFamily="34" charset="0"/>
        <a:ea typeface="+mn-ea"/>
        <a:cs typeface="Arial" charset="0"/>
      </a:defRPr>
    </a:lvl4pPr>
    <a:lvl5pPr marL="1828800" algn="l" defTabSz="449263" rtl="0" fontAlgn="base">
      <a:spcBef>
        <a:spcPct val="0"/>
      </a:spcBef>
      <a:spcAft>
        <a:spcPct val="0"/>
      </a:spcAft>
      <a:defRPr b="1" kern="1200">
        <a:solidFill>
          <a:srgbClr val="000000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rgbClr val="000000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rgbClr val="000000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rgbClr val="000000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rgbClr val="000000"/>
        </a:solidFill>
        <a:latin typeface="Lucida Sans Unicode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719C16"/>
    <a:srgbClr val="96CD20"/>
    <a:srgbClr val="3399FF"/>
    <a:srgbClr val="A50021"/>
    <a:srgbClr val="150707"/>
    <a:srgbClr val="FF5050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0" autoAdjust="0"/>
    <p:restoredTop sz="93975" autoAdjust="0"/>
  </p:normalViewPr>
  <p:slideViewPr>
    <p:cSldViewPr>
      <p:cViewPr>
        <p:scale>
          <a:sx n="100" d="100"/>
          <a:sy n="100" d="100"/>
        </p:scale>
        <p:origin x="-336" y="-1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lnSpc>
                <a:spcPct val="75000"/>
              </a:lnSpc>
              <a:spcBef>
                <a:spcPts val="750"/>
              </a:spcBef>
              <a:buClr>
                <a:srgbClr val="FF0000"/>
              </a:buClr>
              <a:buSzPct val="66000"/>
              <a:buFont typeface="Wingdings" charset="0"/>
              <a:buNone/>
              <a:defRPr sz="1200">
                <a:latin typeface="Lucida Sans Unicode" charset="0"/>
                <a:ea typeface="Arial" charset="0"/>
                <a:cs typeface="Lucida Sans Unicod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11588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lnSpc>
                <a:spcPct val="75000"/>
              </a:lnSpc>
              <a:spcBef>
                <a:spcPts val="750"/>
              </a:spcBef>
              <a:buClr>
                <a:srgbClr val="FF0000"/>
              </a:buClr>
              <a:buSzPct val="66000"/>
              <a:buFont typeface="Wingdings" charset="0"/>
              <a:buNone/>
              <a:defRPr sz="1200">
                <a:latin typeface="Lucida Sans Unicode" charset="0"/>
                <a:ea typeface="Arial" charset="0"/>
                <a:cs typeface="Lucida Sans Unicode" charset="0"/>
              </a:defRPr>
            </a:lvl1pPr>
          </a:lstStyle>
          <a:p>
            <a:pPr>
              <a:defRPr/>
            </a:pPr>
            <a:fld id="{4B51216A-D166-411A-BB60-216FEE6ECA8B}" type="datetimeFigureOut">
              <a:rPr lang="pl-PL"/>
              <a:pPr>
                <a:defRPr/>
              </a:pPr>
              <a:t>2013-12-20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6466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lnSpc>
                <a:spcPct val="75000"/>
              </a:lnSpc>
              <a:spcBef>
                <a:spcPts val="750"/>
              </a:spcBef>
              <a:buClr>
                <a:srgbClr val="FF0000"/>
              </a:buClr>
              <a:buSzPct val="66000"/>
              <a:buFont typeface="Wingdings" charset="0"/>
              <a:buNone/>
              <a:defRPr sz="1200">
                <a:latin typeface="Lucida Sans Unicode" charset="0"/>
                <a:ea typeface="Arial" charset="0"/>
                <a:cs typeface="Lucida Sans Unicod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11588" y="936466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lnSpc>
                <a:spcPct val="75000"/>
              </a:lnSpc>
              <a:spcBef>
                <a:spcPts val="750"/>
              </a:spcBef>
              <a:buClr>
                <a:srgbClr val="FF0000"/>
              </a:buClr>
              <a:buSzPct val="66000"/>
              <a:buFont typeface="Wingdings" charset="0"/>
              <a:buNone/>
              <a:defRPr sz="1200">
                <a:latin typeface="Lucida Sans Unicode" charset="0"/>
                <a:ea typeface="Arial" charset="0"/>
                <a:cs typeface="Lucida Sans Unicode" charset="0"/>
              </a:defRPr>
            </a:lvl1pPr>
          </a:lstStyle>
          <a:p>
            <a:pPr>
              <a:defRPr/>
            </a:pPr>
            <a:fld id="{5191C310-D4CF-4585-9F44-9538F83A765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360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729413" cy="98615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FFFFFF"/>
              </a:buClr>
              <a:buSzPct val="100000"/>
              <a:buFont typeface="Arial" charset="0"/>
              <a:buNone/>
              <a:defRPr/>
            </a:pPr>
            <a:endParaRPr lang="pl-PL" b="0">
              <a:solidFill>
                <a:schemeClr val="bg1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729413" cy="98615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FFFFFF"/>
              </a:buClr>
              <a:buSzPct val="100000"/>
              <a:buFont typeface="Arial" charset="0"/>
              <a:buNone/>
              <a:defRPr/>
            </a:pPr>
            <a:endParaRPr lang="pl-PL" b="0">
              <a:solidFill>
                <a:schemeClr val="bg1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729413" cy="98615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FFFFFF"/>
              </a:buClr>
              <a:buSzPct val="100000"/>
              <a:buFont typeface="Arial" charset="0"/>
              <a:buNone/>
              <a:defRPr/>
            </a:pPr>
            <a:endParaRPr lang="pl-PL" b="0">
              <a:solidFill>
                <a:schemeClr val="bg1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729413" cy="98615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FFFFFF"/>
              </a:buClr>
              <a:buSzPct val="100000"/>
              <a:buFont typeface="Arial" charset="0"/>
              <a:buNone/>
              <a:defRPr/>
            </a:pPr>
            <a:endParaRPr lang="pl-PL" b="0">
              <a:solidFill>
                <a:schemeClr val="bg1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6729413" cy="98615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FFFFFF"/>
              </a:buClr>
              <a:buSzPct val="100000"/>
              <a:buFont typeface="Arial" charset="0"/>
              <a:buNone/>
              <a:defRPr/>
            </a:pPr>
            <a:endParaRPr lang="pl-PL" b="0">
              <a:solidFill>
                <a:schemeClr val="bg1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0"/>
            <a:ext cx="6729413" cy="98615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FFFFFF"/>
              </a:buClr>
              <a:buSzPct val="100000"/>
              <a:buFont typeface="Arial" charset="0"/>
              <a:buNone/>
              <a:defRPr/>
            </a:pPr>
            <a:endParaRPr lang="pl-PL" b="0">
              <a:solidFill>
                <a:schemeClr val="bg1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0"/>
            <a:ext cx="6729413" cy="98615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FFFFFF"/>
              </a:buClr>
              <a:buSzPct val="100000"/>
              <a:buFont typeface="Arial" charset="0"/>
              <a:buNone/>
              <a:defRPr/>
            </a:pPr>
            <a:endParaRPr lang="pl-PL" b="0">
              <a:solidFill>
                <a:schemeClr val="bg1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0" y="0"/>
            <a:ext cx="6729413" cy="98615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54000"/>
              </a:lnSpc>
              <a:buClr>
                <a:srgbClr val="FFFFFF"/>
              </a:buClr>
              <a:buSzPct val="100000"/>
              <a:buFont typeface="Arial" charset="0"/>
              <a:buNone/>
              <a:defRPr/>
            </a:pPr>
            <a:endParaRPr lang="pl-PL" b="0">
              <a:solidFill>
                <a:schemeClr val="bg1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32778" name="Rectangle 9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89025" y="946150"/>
            <a:ext cx="4535488" cy="341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82" name="Rectangle 10"/>
          <p:cNvSpPr>
            <a:spLocks noGrp="1" noChangeArrowheads="1"/>
          </p:cNvSpPr>
          <p:nvPr>
            <p:ph type="body"/>
          </p:nvPr>
        </p:nvSpPr>
        <p:spPr bwMode="auto">
          <a:xfrm>
            <a:off x="1039813" y="4691063"/>
            <a:ext cx="4638675" cy="378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noProof="0" smtClean="0"/>
          </a:p>
        </p:txBody>
      </p:sp>
    </p:spTree>
    <p:extLst>
      <p:ext uri="{BB962C8B-B14F-4D97-AF65-F5344CB8AC3E}">
        <p14:creationId xmlns:p14="http://schemas.microsoft.com/office/powerpoint/2010/main" xmlns="" val="2132153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Arial" charset="0"/>
        <a:cs typeface="Arial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Arial" charset="0"/>
        <a:cs typeface="Arial" charset="0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Arial" charset="0"/>
        <a:cs typeface="Arial" charset="0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Arial" charset="0"/>
        <a:cs typeface="Arial" charset="0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82675" y="946150"/>
            <a:ext cx="4548188" cy="3411538"/>
          </a:xfrm>
        </p:spPr>
      </p:sp>
      <p:sp>
        <p:nvSpPr>
          <p:cNvPr id="76802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82675" y="946150"/>
            <a:ext cx="4548188" cy="3411538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82675" y="946150"/>
            <a:ext cx="4548188" cy="3411538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82675" y="946150"/>
            <a:ext cx="4548188" cy="3411538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91EE7357-3767-4DEB-B7D8-BE456F338D5B}" type="datetime4">
              <a:rPr lang="en-US" smtClean="0"/>
              <a:pPr>
                <a:defRPr/>
              </a:pPr>
              <a:t>December 20, 2013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www.parseta.org.pl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84A4FAB-E2CC-4B57-A1A6-1FBB79D0F36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BC088F-4898-4145-AC77-FE178160FE00}" type="datetime4">
              <a:rPr lang="en-US" smtClean="0"/>
              <a:pPr>
                <a:defRPr/>
              </a:pPr>
              <a:t>December 20,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www.parseta.org.pl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53CB2-F094-45B6-902E-41080B9476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l-PL" smtClean="0"/>
              <a:t>Kliknij, aby edyt. styl wz. tyt.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D0737E-2FE0-4893-98D4-4A5137B63543}" type="datetime4">
              <a:rPr lang="en-US" smtClean="0"/>
              <a:pPr>
                <a:defRPr/>
              </a:pPr>
              <a:t>December 20,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www.parseta.org.pl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997621-11AB-458A-A5B8-9E220975F0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C6AD78-BCDE-4B50-9A0E-0239E63B6717}" type="datetime4">
              <a:rPr lang="en-US" smtClean="0"/>
              <a:pPr>
                <a:defRPr/>
              </a:pPr>
              <a:t>December 20,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www.parseta.org.pl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D3E7E-B7DE-4DB4-8465-31EA13A5F5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64435B-13B8-4A66-B846-84B6CC61D3A1}" type="datetime4">
              <a:rPr lang="en-US" smtClean="0"/>
              <a:pPr>
                <a:defRPr/>
              </a:pPr>
              <a:t>December 20,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www.parseta.org.pl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D50623-F3A7-4C9E-BEC6-8FC1B58297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F0EABA-B52C-41F9-B290-763F04E3F0F2}" type="datetime4">
              <a:rPr lang="en-US" smtClean="0"/>
              <a:pPr>
                <a:defRPr/>
              </a:pPr>
              <a:t>December 20,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www.parseta.org.pl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7F381-F597-4DEB-B49B-A66C5FFF4B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edyt. styl wz. tyt.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964FDF-1008-4AF5-8A3D-3A079424DE39}" type="datetime4">
              <a:rPr lang="en-US" smtClean="0"/>
              <a:pPr>
                <a:defRPr/>
              </a:pPr>
              <a:t>December 20,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www.parseta.org.pl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BF4143-CF82-4209-B043-8B5A7F4EFC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879E43-008B-4BFC-90F7-9775949D4D49}" type="datetime4">
              <a:rPr lang="en-US" smtClean="0"/>
              <a:pPr>
                <a:defRPr/>
              </a:pPr>
              <a:t>December 20,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www.parseta.org.pl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4C197-9967-423D-AFEE-DB7A7207FE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F886F5-623A-4960-8019-826C55924F7E}" type="datetime4">
              <a:rPr lang="en-US" smtClean="0"/>
              <a:pPr>
                <a:defRPr/>
              </a:pPr>
              <a:t>December 20,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www.parseta.org.pl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0522A-BA03-44BF-A8D5-531A61C1F8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F0BB8E-BAF9-4AB9-895B-9EFA0487B946}" type="datetime4">
              <a:rPr lang="en-US" smtClean="0"/>
              <a:pPr>
                <a:defRPr/>
              </a:pPr>
              <a:t>December 20, 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AE3E6-11E3-47C5-9749-BB1FFE91B5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mtClean="0"/>
              <a:t>www.parseta.org.pl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edyt. styl wz. tyt.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edyt. styl wz. tyt.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Przeciągnij obraz na symbol zastępczy lub kliknij ikonę, aby go dodać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10A1CA-2E74-4687-9FDD-A751B5209DE7}" type="datetime4">
              <a:rPr lang="en-US" smtClean="0"/>
              <a:pPr>
                <a:defRPr/>
              </a:pPr>
              <a:t>December 20,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mtClean="0"/>
              <a:t>www.parseta.org.pl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F6901-CB90-4EF5-BD57-4D0DDB6E3E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6BF886F5-623A-4960-8019-826C55924F7E}" type="datetime4">
              <a:rPr lang="en-US" smtClean="0"/>
              <a:pPr>
                <a:defRPr/>
              </a:pPr>
              <a:t>December 20,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www.parseta.org.pl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45E0522A-BA03-44BF-A8D5-531A61C1F8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k@parseta.org.p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ic@parseta.org.p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ymbol zastępczy zawartości 2"/>
          <p:cNvSpPr>
            <a:spLocks noGrp="1"/>
          </p:cNvSpPr>
          <p:nvPr>
            <p:ph type="body" sz="half" idx="4294967295"/>
          </p:nvPr>
        </p:nvSpPr>
        <p:spPr>
          <a:xfrm>
            <a:off x="1331640" y="4581128"/>
            <a:ext cx="2519363" cy="792162"/>
          </a:xfrm>
        </p:spPr>
        <p:txBody>
          <a:bodyPr>
            <a:normAutofit fontScale="25000" lnSpcReduction="20000"/>
          </a:bodyPr>
          <a:lstStyle/>
          <a:p>
            <a:pPr algn="ctr" eaLnBrk="1" hangingPunct="1">
              <a:buFont typeface="Wingdings" pitchFamily="2" charset="2"/>
              <a:buNone/>
            </a:pPr>
            <a:endParaRPr lang="pl-PL" sz="3600" b="1" dirty="0" smtClean="0">
              <a:solidFill>
                <a:srgbClr val="0070C0"/>
              </a:solidFill>
              <a:latin typeface="Calibri" pitchFamily="34" charset="0"/>
              <a:cs typeface="Lucida Sans Unicode" pitchFamily="34" charset="0"/>
            </a:endParaRPr>
          </a:p>
          <a:p>
            <a:pPr algn="ctr">
              <a:lnSpc>
                <a:spcPct val="90000"/>
              </a:lnSpc>
              <a:buNone/>
            </a:pPr>
            <a:endParaRPr lang="pl-PL" sz="2800" dirty="0" smtClean="0">
              <a:solidFill>
                <a:srgbClr val="0070C0"/>
              </a:solidFill>
              <a:latin typeface="Calibri" pitchFamily="34" charset="0"/>
              <a:cs typeface="Lucida Sans Unicode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pl-PL" sz="7200" dirty="0" smtClean="0">
                <a:solidFill>
                  <a:srgbClr val="4A6300"/>
                </a:solidFill>
                <a:latin typeface="Calibri" pitchFamily="34" charset="0"/>
                <a:cs typeface="Lucida Sans Unicode" pitchFamily="34" charset="0"/>
              </a:rPr>
              <a:t>Przewodniczący Zarządu</a:t>
            </a:r>
          </a:p>
          <a:p>
            <a:pPr algn="ctr">
              <a:lnSpc>
                <a:spcPct val="90000"/>
              </a:lnSpc>
              <a:buNone/>
            </a:pPr>
            <a:r>
              <a:rPr lang="pl-PL" sz="7200" dirty="0" smtClean="0">
                <a:solidFill>
                  <a:srgbClr val="4A6300"/>
                </a:solidFill>
                <a:latin typeface="Calibri" pitchFamily="34" charset="0"/>
                <a:cs typeface="Lucida Sans Unicode" pitchFamily="34" charset="0"/>
              </a:rPr>
              <a:t>Waldemar </a:t>
            </a:r>
            <a:r>
              <a:rPr lang="pl-PL" sz="7200" dirty="0" err="1" smtClean="0">
                <a:solidFill>
                  <a:srgbClr val="4A6300"/>
                </a:solidFill>
                <a:latin typeface="Calibri" pitchFamily="34" charset="0"/>
                <a:cs typeface="Lucida Sans Unicode" pitchFamily="34" charset="0"/>
              </a:rPr>
              <a:t>Miśko</a:t>
            </a:r>
            <a:endParaRPr lang="pl-PL" sz="7200" dirty="0" smtClean="0">
              <a:solidFill>
                <a:srgbClr val="4A6300"/>
              </a:solidFill>
              <a:latin typeface="Calibri" pitchFamily="34" charset="0"/>
              <a:cs typeface="Lucida Sans Unicode" pitchFamily="34" charset="0"/>
            </a:endParaRPr>
          </a:p>
          <a:p>
            <a:pPr algn="ctr">
              <a:lnSpc>
                <a:spcPct val="150000"/>
              </a:lnSpc>
              <a:buNone/>
            </a:pPr>
            <a:endParaRPr lang="pl-PL" sz="7200" b="1" dirty="0" smtClean="0">
              <a:solidFill>
                <a:srgbClr val="4A6300"/>
              </a:solidFill>
              <a:latin typeface="Calibri" pitchFamily="34" charset="0"/>
              <a:cs typeface="Lucida Sans Unicode" pitchFamily="34" charset="0"/>
            </a:endParaRPr>
          </a:p>
          <a:p>
            <a:pPr algn="ctr">
              <a:lnSpc>
                <a:spcPct val="90000"/>
              </a:lnSpc>
              <a:buNone/>
            </a:pPr>
            <a:endParaRPr lang="pl-PL" sz="2800" dirty="0" smtClean="0">
              <a:solidFill>
                <a:srgbClr val="0070C0"/>
              </a:solidFill>
              <a:latin typeface="Calibri" pitchFamily="34" charset="0"/>
              <a:cs typeface="Lucida Sans Unicode" pitchFamily="34" charset="0"/>
            </a:endParaRPr>
          </a:p>
          <a:p>
            <a:pPr algn="ctr">
              <a:lnSpc>
                <a:spcPct val="90000"/>
              </a:lnSpc>
              <a:buNone/>
            </a:pPr>
            <a:endParaRPr lang="pl-PL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Calibri" pitchFamily="34" charset="0"/>
              <a:cs typeface="Lucida Sans Unicode" pitchFamily="34" charset="0"/>
            </a:endParaRPr>
          </a:p>
          <a:p>
            <a:pPr algn="ctr">
              <a:lnSpc>
                <a:spcPct val="90000"/>
              </a:lnSpc>
              <a:buNone/>
            </a:pPr>
            <a:endParaRPr lang="pl-PL" sz="64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0" name="Tytuł 9"/>
          <p:cNvSpPr>
            <a:spLocks noGrp="1"/>
          </p:cNvSpPr>
          <p:nvPr>
            <p:ph type="title" idx="4294967295"/>
          </p:nvPr>
        </p:nvSpPr>
        <p:spPr>
          <a:xfrm>
            <a:off x="539552" y="3068960"/>
            <a:ext cx="4536504" cy="2448272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pl-PL" sz="2400" dirty="0" smtClean="0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pl-PL" sz="2400" dirty="0" smtClean="0">
                <a:solidFill>
                  <a:srgbClr val="0070C0"/>
                </a:solidFill>
                <a:latin typeface="Calibri" pitchFamily="34" charset="0"/>
              </a:rPr>
            </a:br>
            <a:r>
              <a:rPr lang="pl-PL" sz="2400" dirty="0" smtClean="0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pl-PL" sz="2400" dirty="0" smtClean="0">
                <a:solidFill>
                  <a:srgbClr val="0070C0"/>
                </a:solidFill>
                <a:latin typeface="Calibri" pitchFamily="34" charset="0"/>
              </a:rPr>
            </a:br>
            <a:r>
              <a:rPr lang="pl-PL" sz="2400" dirty="0" smtClean="0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pl-PL" sz="2400" dirty="0" smtClean="0">
                <a:solidFill>
                  <a:srgbClr val="0070C0"/>
                </a:solidFill>
                <a:latin typeface="Calibri" pitchFamily="34" charset="0"/>
              </a:rPr>
            </a:br>
            <a:r>
              <a:rPr lang="pl-PL" sz="2400" dirty="0" smtClean="0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pl-PL" sz="2400" dirty="0" smtClean="0">
                <a:solidFill>
                  <a:srgbClr val="0070C0"/>
                </a:solidFill>
                <a:latin typeface="Calibri" pitchFamily="34" charset="0"/>
              </a:rPr>
            </a:br>
            <a:r>
              <a:rPr lang="pl-PL" sz="2400" dirty="0" smtClean="0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pl-PL" sz="2400" dirty="0" smtClean="0">
                <a:solidFill>
                  <a:srgbClr val="0070C0"/>
                </a:solidFill>
                <a:latin typeface="Calibri" pitchFamily="34" charset="0"/>
              </a:rPr>
            </a:br>
            <a:r>
              <a:rPr lang="pl-PL" sz="2400" dirty="0" smtClean="0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pl-PL" sz="2400" dirty="0" smtClean="0">
                <a:solidFill>
                  <a:srgbClr val="0070C0"/>
                </a:solidFill>
                <a:latin typeface="Calibri" pitchFamily="34" charset="0"/>
              </a:rPr>
            </a:br>
            <a:r>
              <a:rPr lang="pl-PL" sz="2400" dirty="0" smtClean="0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pl-PL" sz="2400" dirty="0" smtClean="0">
                <a:solidFill>
                  <a:srgbClr val="0070C0"/>
                </a:solidFill>
                <a:latin typeface="Calibri" pitchFamily="34" charset="0"/>
              </a:rPr>
            </a:br>
            <a:r>
              <a:rPr lang="pl-PL" sz="2400" dirty="0" smtClean="0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pl-PL" sz="2400" dirty="0" smtClean="0">
                <a:solidFill>
                  <a:srgbClr val="0070C0"/>
                </a:solidFill>
                <a:latin typeface="Calibri" pitchFamily="34" charset="0"/>
              </a:rPr>
            </a:br>
            <a:r>
              <a:rPr lang="pl-PL" sz="2400" dirty="0" smtClean="0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pl-PL" sz="2400" dirty="0" smtClean="0">
                <a:solidFill>
                  <a:srgbClr val="0070C0"/>
                </a:solidFill>
                <a:latin typeface="Calibri" pitchFamily="34" charset="0"/>
              </a:rPr>
            </a:br>
            <a:r>
              <a:rPr lang="pl-PL" sz="2400" dirty="0" smtClean="0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pl-PL" sz="2400" dirty="0" smtClean="0">
                <a:solidFill>
                  <a:srgbClr val="0070C0"/>
                </a:solidFill>
                <a:latin typeface="Calibri" pitchFamily="34" charset="0"/>
              </a:rPr>
            </a:br>
            <a:r>
              <a:rPr lang="pl-PL" sz="2400" dirty="0" smtClean="0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pl-PL" sz="2400" dirty="0" smtClean="0">
                <a:solidFill>
                  <a:srgbClr val="0070C0"/>
                </a:solidFill>
                <a:latin typeface="Calibri" pitchFamily="34" charset="0"/>
              </a:rPr>
            </a:br>
            <a:r>
              <a:rPr lang="pl-PL" sz="2400" dirty="0" smtClean="0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pl-PL" sz="2400" dirty="0" smtClean="0">
                <a:solidFill>
                  <a:srgbClr val="0070C0"/>
                </a:solidFill>
                <a:latin typeface="Calibri" pitchFamily="34" charset="0"/>
              </a:rPr>
            </a:br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pl-PL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pl-PL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pl-PL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pl-PL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pl-PL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pl-PL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pl-PL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pl-PL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pl-PL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pl-PL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pl-PL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Rekultywacja składowisk </a:t>
            </a:r>
            <a:b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</a:b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odpadów komunalnych </a:t>
            </a:r>
            <a:b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</a:b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na terenie Związku Miast i Gmin Dorzecza Parsęty </a:t>
            </a:r>
            <a:b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</a:b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oraz gmin sąsiednich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</a:b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</a:b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</a:b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</a:br>
            <a:endParaRPr lang="pl-PL" sz="2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5779" name="Tytuł 1"/>
          <p:cNvSpPr>
            <a:spLocks/>
          </p:cNvSpPr>
          <p:nvPr/>
        </p:nvSpPr>
        <p:spPr bwMode="auto">
          <a:xfrm>
            <a:off x="163513" y="150813"/>
            <a:ext cx="6900862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b"/>
          <a:lstStyle/>
          <a:p>
            <a:pPr eaLnBrk="0" hangingPunct="0">
              <a:lnSpc>
                <a:spcPct val="79000"/>
              </a:lnSpc>
              <a:buClr>
                <a:srgbClr val="000000"/>
              </a:buClr>
              <a:buSzPct val="100000"/>
              <a:buFont typeface="Verdana" pitchFamily="34" charset="0"/>
              <a:buNone/>
            </a:pPr>
            <a:endParaRPr lang="pl-PL" sz="3200">
              <a:solidFill>
                <a:schemeClr val="accent2"/>
              </a:solidFill>
              <a:latin typeface="Calibri" pitchFamily="34" charset="0"/>
            </a:endParaRPr>
          </a:p>
        </p:txBody>
      </p:sp>
      <p:pic>
        <p:nvPicPr>
          <p:cNvPr id="1027" name="Obraz 3" descr="UE+FS_L-k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5805264"/>
            <a:ext cx="1714500" cy="623887"/>
          </a:xfrm>
          <a:prstGeom prst="rect">
            <a:avLst/>
          </a:prstGeom>
          <a:noFill/>
        </p:spPr>
      </p:pic>
      <p:pic>
        <p:nvPicPr>
          <p:cNvPr id="9" name="Symbol zastępczy zawartości 8" descr="Kwatera III i IV.JP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1628800"/>
            <a:ext cx="3600400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Obraz 11" descr="INFRASTRUKTURA_I_SRODOWISK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5517232"/>
            <a:ext cx="1828800" cy="896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PoleTekstowe 4"/>
          <p:cNvSpPr txBox="1">
            <a:spLocks noChangeArrowheads="1"/>
          </p:cNvSpPr>
          <p:nvPr/>
        </p:nvSpPr>
        <p:spPr bwMode="auto">
          <a:xfrm>
            <a:off x="1979712" y="1268760"/>
            <a:ext cx="4929187" cy="48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  <a:spcBef>
                <a:spcPts val="750"/>
              </a:spcBef>
              <a:buClr>
                <a:srgbClr val="FF0000"/>
              </a:buClr>
              <a:buSzPct val="66000"/>
              <a:buFont typeface="Wingdings" pitchFamily="2" charset="2"/>
              <a:buNone/>
            </a:pPr>
            <a:r>
              <a:rPr lang="pl-PL" sz="3200" dirty="0" smtClean="0">
                <a:solidFill>
                  <a:srgbClr val="0070C0"/>
                </a:solidFill>
                <a:latin typeface="Lucida Grande CE"/>
                <a:ea typeface="Lucida Grande CE"/>
                <a:cs typeface="Lucida Grande CE"/>
              </a:rPr>
              <a:t>  </a:t>
            </a:r>
            <a:r>
              <a:rPr lang="pl-PL" sz="3200" dirty="0" smtClean="0">
                <a:solidFill>
                  <a:srgbClr val="4A6300"/>
                </a:solidFill>
                <a:latin typeface="Calibri"/>
                <a:ea typeface="Lucida Grande CE"/>
                <a:cs typeface="Calibri"/>
              </a:rPr>
              <a:t>Dziękuję </a:t>
            </a:r>
            <a:r>
              <a:rPr lang="pl-PL" sz="3200" dirty="0">
                <a:solidFill>
                  <a:srgbClr val="4A6300"/>
                </a:solidFill>
                <a:latin typeface="Calibri"/>
                <a:ea typeface="Lucida Grande CE"/>
                <a:cs typeface="Calibri"/>
              </a:rPr>
              <a:t>za uwagę!</a:t>
            </a:r>
          </a:p>
        </p:txBody>
      </p:sp>
      <p:sp>
        <p:nvSpPr>
          <p:cNvPr id="2" name="Prostokąt 1"/>
          <p:cNvSpPr/>
          <p:nvPr/>
        </p:nvSpPr>
        <p:spPr>
          <a:xfrm>
            <a:off x="1115616" y="2708920"/>
            <a:ext cx="662473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400" dirty="0">
                <a:latin typeface="Calibri"/>
                <a:cs typeface="Calibri"/>
              </a:rPr>
              <a:t>Osoby do kontaktu: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400" b="0" dirty="0" smtClean="0">
                <a:latin typeface="Calibri"/>
                <a:cs typeface="Calibri"/>
              </a:rPr>
              <a:t>Marian Andrzej </a:t>
            </a:r>
            <a:r>
              <a:rPr lang="pl-PL" sz="2400" b="0" dirty="0" smtClean="0">
                <a:latin typeface="Calibri"/>
                <a:cs typeface="Calibri"/>
              </a:rPr>
              <a:t>Kowalczyk – </a:t>
            </a:r>
            <a:r>
              <a:rPr lang="pl-PL" sz="2400" b="0" dirty="0">
                <a:latin typeface="Calibri"/>
                <a:cs typeface="Calibri"/>
              </a:rPr>
              <a:t>tel. 94 </a:t>
            </a:r>
            <a:r>
              <a:rPr lang="pl-PL" sz="2400" b="0" dirty="0" smtClean="0">
                <a:latin typeface="Calibri"/>
                <a:cs typeface="Calibri"/>
              </a:rPr>
              <a:t>716 63 84</a:t>
            </a:r>
            <a:endParaRPr lang="pl-PL" sz="2400" b="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cs typeface="Calibri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400" b="0" dirty="0" smtClean="0">
                <a:solidFill>
                  <a:srgbClr val="3399FF"/>
                </a:solidFill>
                <a:latin typeface="Calibri"/>
                <a:cs typeface="Calibri"/>
                <a:hlinkClick r:id="rId3"/>
              </a:rPr>
              <a:t>mk@parseta.org.pl</a:t>
            </a:r>
            <a:endParaRPr lang="pl-PL" sz="2400" b="0" dirty="0" smtClean="0">
              <a:solidFill>
                <a:srgbClr val="3399FF"/>
              </a:solidFill>
              <a:latin typeface="Calibri"/>
              <a:cs typeface="Calibri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2400" b="0" dirty="0">
              <a:latin typeface="Calibri"/>
              <a:cs typeface="Calibri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400" b="0" dirty="0">
                <a:latin typeface="Calibri"/>
                <a:cs typeface="Calibri"/>
              </a:rPr>
              <a:t>Iwona Czerniec – tel. 94 311 72 47, 94 716 63 </a:t>
            </a:r>
            <a:r>
              <a:rPr lang="pl-PL" sz="2400" b="0" dirty="0" smtClean="0">
                <a:latin typeface="Calibri"/>
                <a:cs typeface="Calibri"/>
              </a:rPr>
              <a:t>35, kom. 696 085 442</a:t>
            </a:r>
            <a:endParaRPr lang="pl-PL" sz="2400" b="0" dirty="0">
              <a:latin typeface="Calibri"/>
              <a:cs typeface="Calibri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400" b="0" dirty="0">
                <a:latin typeface="Calibri"/>
                <a:cs typeface="Calibri"/>
                <a:hlinkClick r:id="rId4"/>
              </a:rPr>
              <a:t>ic@</a:t>
            </a:r>
            <a:r>
              <a:rPr lang="pl-PL" sz="2400" b="0" dirty="0" smtClean="0">
                <a:latin typeface="Calibri"/>
                <a:cs typeface="Calibri"/>
                <a:hlinkClick r:id="rId4"/>
              </a:rPr>
              <a:t>parseta.org.pl</a:t>
            </a:r>
            <a:endParaRPr lang="pl-PL" sz="2400" b="0" dirty="0" smtClean="0">
              <a:latin typeface="Calibri"/>
              <a:cs typeface="Calibri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b="0" dirty="0" smtClean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704088"/>
            <a:ext cx="8003232" cy="780696"/>
          </a:xfrm>
        </p:spPr>
        <p:txBody>
          <a:bodyPr>
            <a:normAutofit/>
          </a:bodyPr>
          <a:lstStyle/>
          <a:p>
            <a:r>
              <a:rPr lang="pl-PL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Rekultywacja składowisk odpadów komunalnych na terenie </a:t>
            </a:r>
            <a:r>
              <a:rPr lang="pl-PL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ZMiGDP</a:t>
            </a:r>
            <a:r>
              <a:rPr lang="pl-PL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oraz gmin sąsiednich</a:t>
            </a:r>
            <a:endParaRPr lang="pl-PL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Symbol zastępczy zawartości 9"/>
          <p:cNvSpPr>
            <a:spLocks noGrp="1"/>
          </p:cNvSpPr>
          <p:nvPr>
            <p:ph sz="quarter" idx="13"/>
          </p:nvPr>
        </p:nvSpPr>
        <p:spPr>
          <a:xfrm>
            <a:off x="539552" y="1844824"/>
            <a:ext cx="4978896" cy="458210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pl-PL" sz="1600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Wniosek o dofinansowanie Projektu został złożony </a:t>
            </a:r>
          </a:p>
          <a:p>
            <a:pPr>
              <a:lnSpc>
                <a:spcPct val="150000"/>
              </a:lnSpc>
              <a:buNone/>
            </a:pPr>
            <a:r>
              <a:rPr lang="pl-PL" sz="1600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27 maja br. do Wojewódzkiego Funduszu Ochrony </a:t>
            </a:r>
          </a:p>
          <a:p>
            <a:pPr>
              <a:buNone/>
            </a:pPr>
            <a:r>
              <a:rPr lang="pl-PL" sz="1600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Środowiska i Gospodarki Wodnej w Szczecinie.</a:t>
            </a:r>
            <a:endParaRPr lang="cs-CZ" sz="1600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pPr>
              <a:buNone/>
            </a:pPr>
            <a:endParaRPr lang="pl-PL" sz="1600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pPr>
              <a:buNone/>
            </a:pPr>
            <a:r>
              <a:rPr lang="pl-PL" sz="1600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W dniu 19 listopada br.  została podpisana umowa </a:t>
            </a:r>
          </a:p>
          <a:p>
            <a:pPr>
              <a:lnSpc>
                <a:spcPct val="150000"/>
              </a:lnSpc>
              <a:buNone/>
            </a:pPr>
            <a:r>
              <a:rPr lang="pl-PL" sz="1600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o dofinansowanie Projektu, w ramach działania 2.1 </a:t>
            </a:r>
          </a:p>
          <a:p>
            <a:pPr>
              <a:lnSpc>
                <a:spcPct val="150000"/>
              </a:lnSpc>
              <a:buNone/>
            </a:pPr>
            <a:r>
              <a:rPr lang="pl-PL" sz="1600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„Kompleksowe przedsięwzięcia z zakresu </a:t>
            </a:r>
          </a:p>
          <a:p>
            <a:pPr>
              <a:lnSpc>
                <a:spcPct val="150000"/>
              </a:lnSpc>
              <a:buNone/>
            </a:pPr>
            <a:r>
              <a:rPr lang="pl-PL" sz="1600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gospodarki odpadami ze szczególnym </a:t>
            </a:r>
          </a:p>
          <a:p>
            <a:pPr>
              <a:lnSpc>
                <a:spcPct val="150000"/>
              </a:lnSpc>
              <a:buNone/>
            </a:pPr>
            <a:r>
              <a:rPr lang="pl-PL" sz="1600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uwzględnieniem odpadów niebezpiecznych”.</a:t>
            </a:r>
          </a:p>
          <a:p>
            <a:pPr>
              <a:lnSpc>
                <a:spcPct val="150000"/>
              </a:lnSpc>
              <a:buNone/>
            </a:pPr>
            <a:endParaRPr lang="pl-PL" sz="18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5" name="Symbol zastępczy zawartości 14" descr="DSC04072.jpg"/>
          <p:cNvPicPr>
            <a:picLocks noGrp="1" noChangeAspect="1"/>
          </p:cNvPicPr>
          <p:nvPr>
            <p:ph sz="quarter" idx="14"/>
          </p:nvPr>
        </p:nvPicPr>
        <p:blipFill>
          <a:blip r:embed="rId2" cstate="print"/>
          <a:stretch>
            <a:fillRect/>
          </a:stretch>
        </p:blipFill>
        <p:spPr>
          <a:xfrm>
            <a:off x="5364088" y="2348880"/>
            <a:ext cx="3354687" cy="2404682"/>
          </a:xfrm>
        </p:spPr>
      </p:pic>
      <p:pic>
        <p:nvPicPr>
          <p:cNvPr id="5" name="Obraz 4" descr="INFRASTRUKTURA_I_SRODOWISK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517232"/>
            <a:ext cx="1908659" cy="936104"/>
          </a:xfrm>
          <a:prstGeom prst="rect">
            <a:avLst/>
          </a:prstGeom>
          <a:noFill/>
        </p:spPr>
      </p:pic>
      <p:pic>
        <p:nvPicPr>
          <p:cNvPr id="7" name="Obraz 3" descr="UE+FS_L-k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5733256"/>
            <a:ext cx="1714500" cy="623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7"/>
          <p:cNvSpPr>
            <a:spLocks noGrp="1"/>
          </p:cNvSpPr>
          <p:nvPr>
            <p:ph sz="quarter" idx="13"/>
          </p:nvPr>
        </p:nvSpPr>
        <p:spPr>
          <a:xfrm>
            <a:off x="457200" y="1920085"/>
            <a:ext cx="4114800" cy="44348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800" u="sng" dirty="0" smtClean="0">
                <a:solidFill>
                  <a:srgbClr val="4A6300"/>
                </a:solidFill>
                <a:latin typeface="Calibri"/>
                <a:cs typeface="Calibri"/>
              </a:rPr>
              <a:t>Cel i zakres przedsięwzięcia</a:t>
            </a:r>
            <a:endParaRPr lang="pl-PL" sz="1800" dirty="0" smtClean="0">
              <a:solidFill>
                <a:srgbClr val="4A6300"/>
              </a:solidFill>
              <a:latin typeface="Calibri"/>
              <a:cs typeface="Calibri"/>
            </a:endParaRPr>
          </a:p>
          <a:p>
            <a:pPr>
              <a:buNone/>
            </a:pPr>
            <a:endParaRPr lang="pl-PL" sz="1800" dirty="0" smtClean="0">
              <a:solidFill>
                <a:srgbClr val="4A6300"/>
              </a:solidFill>
              <a:latin typeface="Calibri"/>
              <a:cs typeface="Calibri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4A6300"/>
                </a:solidFill>
                <a:latin typeface="Calibri"/>
                <a:cs typeface="Calibri"/>
              </a:rPr>
              <a:t>Celem ogólnym projektu jest poprawa</a:t>
            </a:r>
          </a:p>
          <a:p>
            <a:pPr>
              <a:buNone/>
            </a:pPr>
            <a:r>
              <a:rPr lang="pl-PL" sz="1800" dirty="0" smtClean="0">
                <a:solidFill>
                  <a:srgbClr val="4A6300"/>
                </a:solidFill>
                <a:latin typeface="Calibri"/>
                <a:cs typeface="Calibri"/>
              </a:rPr>
              <a:t>stanu środowiska poprzez ograniczenie </a:t>
            </a:r>
          </a:p>
          <a:p>
            <a:pPr>
              <a:buNone/>
            </a:pPr>
            <a:r>
              <a:rPr lang="pl-PL" sz="1800" dirty="0" smtClean="0">
                <a:solidFill>
                  <a:srgbClr val="4A6300"/>
                </a:solidFill>
                <a:latin typeface="Calibri"/>
                <a:cs typeface="Calibri"/>
              </a:rPr>
              <a:t>negatywnego oddziaływania odpadów </a:t>
            </a:r>
          </a:p>
          <a:p>
            <a:pPr>
              <a:buNone/>
            </a:pPr>
            <a:r>
              <a:rPr lang="pl-PL" sz="1800" dirty="0" smtClean="0">
                <a:solidFill>
                  <a:srgbClr val="4A6300"/>
                </a:solidFill>
                <a:latin typeface="Calibri"/>
                <a:cs typeface="Calibri"/>
              </a:rPr>
              <a:t>zdeponowanych na składowiskach </a:t>
            </a:r>
          </a:p>
          <a:p>
            <a:pPr>
              <a:buNone/>
            </a:pPr>
            <a:r>
              <a:rPr lang="pl-PL" sz="1800" dirty="0" smtClean="0">
                <a:solidFill>
                  <a:srgbClr val="4A6300"/>
                </a:solidFill>
                <a:latin typeface="Calibri"/>
                <a:cs typeface="Calibri"/>
              </a:rPr>
              <a:t>odpadów komunalnych zlokalizowanych </a:t>
            </a:r>
          </a:p>
          <a:p>
            <a:pPr>
              <a:buNone/>
            </a:pPr>
            <a:r>
              <a:rPr lang="pl-PL" sz="1800" dirty="0" smtClean="0">
                <a:solidFill>
                  <a:srgbClr val="4A6300"/>
                </a:solidFill>
                <a:latin typeface="Calibri"/>
                <a:cs typeface="Calibri"/>
              </a:rPr>
              <a:t>na terenie Związku Miast i Gmin</a:t>
            </a:r>
          </a:p>
          <a:p>
            <a:pPr>
              <a:buNone/>
            </a:pPr>
            <a:r>
              <a:rPr lang="pl-PL" sz="1800" dirty="0" smtClean="0">
                <a:solidFill>
                  <a:srgbClr val="4A6300"/>
                </a:solidFill>
                <a:latin typeface="Calibri"/>
                <a:cs typeface="Calibri"/>
              </a:rPr>
              <a:t>Dorzecza Parsęty i gmin sąsiednich. </a:t>
            </a:r>
          </a:p>
          <a:p>
            <a:pPr>
              <a:buNone/>
            </a:pPr>
            <a:endParaRPr lang="pl-PL" sz="18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5" name="Symbol zastępczy zawartości 14" descr="03.jpg"/>
          <p:cNvPicPr>
            <a:picLocks noGrp="1" noChangeAspect="1"/>
          </p:cNvPicPr>
          <p:nvPr>
            <p:ph sz="quarter" idx="14"/>
          </p:nvPr>
        </p:nvPicPr>
        <p:blipFill>
          <a:blip r:embed="rId2" cstate="print"/>
          <a:stretch>
            <a:fillRect/>
          </a:stretch>
        </p:blipFill>
        <p:spPr>
          <a:xfrm>
            <a:off x="4788024" y="2060848"/>
            <a:ext cx="3898776" cy="3028950"/>
          </a:xfrm>
        </p:spPr>
      </p:pic>
      <p:pic>
        <p:nvPicPr>
          <p:cNvPr id="5" name="Obraz 4" descr="INFRASTRUKTURA_I_SRODOWISK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589240"/>
            <a:ext cx="1828800" cy="896937"/>
          </a:xfrm>
          <a:prstGeom prst="rect">
            <a:avLst/>
          </a:prstGeom>
          <a:noFill/>
        </p:spPr>
      </p:pic>
      <p:pic>
        <p:nvPicPr>
          <p:cNvPr id="7" name="Obraz 3" descr="UE+FS_L-k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5805264"/>
            <a:ext cx="1714500" cy="623887"/>
          </a:xfrm>
          <a:prstGeom prst="rect">
            <a:avLst/>
          </a:prstGeom>
          <a:noFill/>
        </p:spPr>
      </p:pic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683568" y="704088"/>
            <a:ext cx="8003232" cy="780696"/>
          </a:xfrm>
        </p:spPr>
        <p:txBody>
          <a:bodyPr>
            <a:normAutofit/>
          </a:bodyPr>
          <a:lstStyle/>
          <a:p>
            <a:r>
              <a:rPr lang="pl-PL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Rekultywacja składowisk odpadów komunalnych na terenie </a:t>
            </a:r>
            <a:r>
              <a:rPr lang="pl-PL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ZMiGDP</a:t>
            </a:r>
            <a:r>
              <a:rPr lang="pl-PL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oraz gmin sąsiednich</a:t>
            </a:r>
            <a:endParaRPr lang="pl-PL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755576" y="1935480"/>
            <a:ext cx="8136904" cy="43891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pl-PL" sz="2000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Koszt całkowity projektu: </a:t>
            </a:r>
            <a:r>
              <a:rPr lang="pl-PL" sz="2000" b="1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32 204 005,09 zł</a:t>
            </a:r>
          </a:p>
          <a:p>
            <a:pPr>
              <a:lnSpc>
                <a:spcPct val="150000"/>
              </a:lnSpc>
              <a:buNone/>
            </a:pPr>
            <a:r>
              <a:rPr lang="pl-PL" sz="2000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Koszty kwalifikowane projektu: </a:t>
            </a:r>
            <a:r>
              <a:rPr lang="pl-PL" sz="2000" b="1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31 906 964,45 zł</a:t>
            </a:r>
          </a:p>
          <a:p>
            <a:pPr>
              <a:lnSpc>
                <a:spcPct val="150000"/>
              </a:lnSpc>
              <a:buNone/>
            </a:pPr>
            <a:r>
              <a:rPr lang="pl-PL" sz="2000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Dofinansowanie z Funduszu Spójności</a:t>
            </a:r>
            <a:r>
              <a:rPr lang="pl-PL" sz="2000" b="1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(85%)</a:t>
            </a:r>
            <a:r>
              <a:rPr lang="pl-PL" sz="2000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: </a:t>
            </a:r>
            <a:r>
              <a:rPr lang="pl-PL" sz="2000" b="1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27 120 919,78 zł</a:t>
            </a:r>
          </a:p>
          <a:p>
            <a:pPr>
              <a:lnSpc>
                <a:spcPct val="150000"/>
              </a:lnSpc>
              <a:buNone/>
            </a:pPr>
            <a:r>
              <a:rPr lang="pl-PL" sz="2000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Dofinansowanie </a:t>
            </a:r>
            <a:r>
              <a:rPr lang="pl-PL" sz="2000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WFOŚiGW</a:t>
            </a:r>
            <a:r>
              <a:rPr lang="pl-PL" sz="2000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pl-PL" sz="2000" b="1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(10%): 3 190 696,43zł</a:t>
            </a:r>
          </a:p>
          <a:p>
            <a:pPr>
              <a:lnSpc>
                <a:spcPct val="150000"/>
              </a:lnSpc>
              <a:buNone/>
            </a:pPr>
            <a:r>
              <a:rPr lang="pl-PL" sz="2000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Termin realizacji projektu: 19.11.2013r. -23.12.2015r. </a:t>
            </a:r>
          </a:p>
          <a:p>
            <a:pPr>
              <a:lnSpc>
                <a:spcPct val="150000"/>
              </a:lnSpc>
              <a:buNone/>
            </a:pPr>
            <a:r>
              <a:rPr lang="pl-PL" sz="2000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Rekultywacji zostaną poddane składowiska o łącznym obszarze: </a:t>
            </a:r>
            <a:r>
              <a:rPr lang="pl-PL" sz="2000" b="1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31,99ha </a:t>
            </a:r>
          </a:p>
          <a:p>
            <a:pPr>
              <a:lnSpc>
                <a:spcPct val="150000"/>
              </a:lnSpc>
              <a:buNone/>
            </a:pPr>
            <a:endParaRPr lang="pl-PL" dirty="0"/>
          </a:p>
        </p:txBody>
      </p:sp>
      <p:pic>
        <p:nvPicPr>
          <p:cNvPr id="5" name="Obraz 4" descr="INFRASTRUKTURA_I_SRODOWISK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589240"/>
            <a:ext cx="1828800" cy="896937"/>
          </a:xfrm>
          <a:prstGeom prst="rect">
            <a:avLst/>
          </a:prstGeom>
          <a:noFill/>
        </p:spPr>
      </p:pic>
      <p:pic>
        <p:nvPicPr>
          <p:cNvPr id="7" name="Obraz 3" descr="UE+FS_L-k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5805264"/>
            <a:ext cx="1714500" cy="623887"/>
          </a:xfrm>
          <a:prstGeom prst="rect">
            <a:avLst/>
          </a:prstGeom>
          <a:noFill/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683568" y="704088"/>
            <a:ext cx="8003232" cy="7806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1800" b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Rekultywacja składowisk odpadów komunalnych na terenie ZMiGDP oraz gmin sąsiednich</a:t>
            </a:r>
            <a:endParaRPr lang="pl-PL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57200" y="1628800"/>
            <a:ext cx="8579296" cy="468052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pl-PL" sz="1800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Realizacja projektu przewidziana jest na terenie 16 składowisk odpadów komunalnych </a:t>
            </a:r>
          </a:p>
          <a:p>
            <a:pPr>
              <a:lnSpc>
                <a:spcPct val="120000"/>
              </a:lnSpc>
              <a:buNone/>
            </a:pPr>
            <a:r>
              <a:rPr lang="pl-PL" sz="1800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innych niż niebezpieczne, zlokalizowanych w granicach 15 gmin województwa </a:t>
            </a:r>
          </a:p>
          <a:p>
            <a:pPr>
              <a:lnSpc>
                <a:spcPct val="120000"/>
              </a:lnSpc>
              <a:buNone/>
            </a:pPr>
            <a:r>
              <a:rPr lang="pl-PL" sz="1800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zachodniopomorskiego:</a:t>
            </a:r>
          </a:p>
          <a:p>
            <a:pPr lvl="0">
              <a:lnSpc>
                <a:spcPct val="150000"/>
              </a:lnSpc>
            </a:pPr>
            <a:r>
              <a:rPr lang="pl-PL" sz="1800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Gmina Biały Bór, </a:t>
            </a:r>
          </a:p>
          <a:p>
            <a:pPr lvl="0"/>
            <a:r>
              <a:rPr lang="pl-PL" sz="1800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Gmina Szczecinek</a:t>
            </a:r>
          </a:p>
          <a:p>
            <a:pPr lvl="0"/>
            <a:r>
              <a:rPr lang="pl-PL" sz="1800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Gmina Ustronie Morskie,</a:t>
            </a:r>
          </a:p>
          <a:p>
            <a:pPr lvl="0"/>
            <a:r>
              <a:rPr lang="pl-PL" sz="1800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Gmina Świeszyno, </a:t>
            </a:r>
          </a:p>
          <a:p>
            <a:pPr lvl="0"/>
            <a:r>
              <a:rPr lang="pl-PL" sz="1800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Gmina Borne Sulinowo,</a:t>
            </a:r>
          </a:p>
          <a:p>
            <a:pPr lvl="0"/>
            <a:r>
              <a:rPr lang="pl-PL" sz="1800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Gmina Połczyn Zdrój,</a:t>
            </a:r>
          </a:p>
          <a:p>
            <a:pPr lvl="0"/>
            <a:r>
              <a:rPr lang="pl-PL" sz="1800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Gmina Czaplinek,</a:t>
            </a:r>
          </a:p>
          <a:p>
            <a:pPr lvl="0"/>
            <a:r>
              <a:rPr lang="pl-PL" sz="1800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Gmina Świdwin,</a:t>
            </a:r>
          </a:p>
        </p:txBody>
      </p:sp>
      <p:pic>
        <p:nvPicPr>
          <p:cNvPr id="5" name="Obraz 4" descr="INFRASTRUKTURA_I_SRODOWISK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589240"/>
            <a:ext cx="1828800" cy="896937"/>
          </a:xfrm>
          <a:prstGeom prst="rect">
            <a:avLst/>
          </a:prstGeom>
          <a:noFill/>
        </p:spPr>
      </p:pic>
      <p:pic>
        <p:nvPicPr>
          <p:cNvPr id="7" name="Obraz 3" descr="UE+FS_L-k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5805264"/>
            <a:ext cx="1714500" cy="623887"/>
          </a:xfrm>
          <a:prstGeom prst="rect">
            <a:avLst/>
          </a:prstGeom>
          <a:noFill/>
        </p:spPr>
      </p:pic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683568" y="704088"/>
            <a:ext cx="8003232" cy="780696"/>
          </a:xfrm>
        </p:spPr>
        <p:txBody>
          <a:bodyPr>
            <a:normAutofit/>
          </a:bodyPr>
          <a:lstStyle/>
          <a:p>
            <a:r>
              <a:rPr lang="pl-PL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Rekultywacja składowisk odpadów komunalnych na terenie </a:t>
            </a:r>
            <a:r>
              <a:rPr lang="pl-PL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ZMiGDP</a:t>
            </a:r>
            <a:r>
              <a:rPr lang="pl-PL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oraz gmin sąsiednich</a:t>
            </a:r>
            <a:endParaRPr lang="pl-PL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4680520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</a:pPr>
            <a:r>
              <a:rPr lang="pl-PL" sz="1800" dirty="0" smtClean="0">
                <a:solidFill>
                  <a:srgbClr val="4A6300"/>
                </a:solidFill>
                <a:latin typeface="Calibri"/>
                <a:cs typeface="Calibri"/>
              </a:rPr>
              <a:t>Gmina Grzmiąca,</a:t>
            </a:r>
          </a:p>
          <a:p>
            <a:pPr lvl="0">
              <a:lnSpc>
                <a:spcPct val="110000"/>
              </a:lnSpc>
            </a:pPr>
            <a:r>
              <a:rPr lang="pl-PL" sz="1800" dirty="0" smtClean="0">
                <a:solidFill>
                  <a:srgbClr val="4A6300"/>
                </a:solidFill>
                <a:latin typeface="Calibri"/>
                <a:cs typeface="Calibri"/>
              </a:rPr>
              <a:t>Gmina Tychowo, </a:t>
            </a:r>
          </a:p>
          <a:p>
            <a:pPr lvl="0">
              <a:lnSpc>
                <a:spcPct val="110000"/>
              </a:lnSpc>
            </a:pPr>
            <a:r>
              <a:rPr lang="pl-PL" sz="1800" dirty="0" smtClean="0">
                <a:solidFill>
                  <a:srgbClr val="4A6300"/>
                </a:solidFill>
                <a:latin typeface="Calibri"/>
                <a:cs typeface="Calibri"/>
              </a:rPr>
              <a:t>Gmina Mielno, </a:t>
            </a:r>
          </a:p>
          <a:p>
            <a:pPr lvl="0">
              <a:lnSpc>
                <a:spcPct val="110000"/>
              </a:lnSpc>
            </a:pPr>
            <a:r>
              <a:rPr lang="pl-PL" sz="1800" dirty="0" smtClean="0">
                <a:solidFill>
                  <a:srgbClr val="4A6300"/>
                </a:solidFill>
                <a:latin typeface="Calibri"/>
                <a:cs typeface="Calibri"/>
              </a:rPr>
              <a:t>Gmina Sławoborze, </a:t>
            </a:r>
          </a:p>
          <a:p>
            <a:pPr lvl="0">
              <a:lnSpc>
                <a:spcPct val="110000"/>
              </a:lnSpc>
            </a:pPr>
            <a:r>
              <a:rPr lang="pl-PL" sz="1800" dirty="0" smtClean="0">
                <a:solidFill>
                  <a:srgbClr val="4A6300"/>
                </a:solidFill>
                <a:latin typeface="Calibri"/>
                <a:cs typeface="Calibri"/>
              </a:rPr>
              <a:t>Gmina Karlino,</a:t>
            </a:r>
          </a:p>
          <a:p>
            <a:pPr lvl="0">
              <a:lnSpc>
                <a:spcPct val="110000"/>
              </a:lnSpc>
            </a:pPr>
            <a:r>
              <a:rPr lang="pl-PL" sz="1800" dirty="0" smtClean="0">
                <a:solidFill>
                  <a:srgbClr val="4A6300"/>
                </a:solidFill>
                <a:latin typeface="Calibri"/>
                <a:cs typeface="Calibri"/>
              </a:rPr>
              <a:t>Gmina Człopa,</a:t>
            </a:r>
          </a:p>
          <a:p>
            <a:pPr lvl="0">
              <a:lnSpc>
                <a:spcPct val="110000"/>
              </a:lnSpc>
            </a:pPr>
            <a:r>
              <a:rPr lang="pl-PL" sz="1800" dirty="0" smtClean="0">
                <a:solidFill>
                  <a:srgbClr val="4A6300"/>
                </a:solidFill>
                <a:latin typeface="Calibri"/>
                <a:cs typeface="Calibri"/>
              </a:rPr>
              <a:t>Gmina Barlinek</a:t>
            </a:r>
          </a:p>
          <a:p>
            <a:pPr>
              <a:lnSpc>
                <a:spcPct val="120000"/>
              </a:lnSpc>
              <a:buNone/>
            </a:pPr>
            <a:r>
              <a:rPr lang="pl-PL" sz="1800" dirty="0" smtClean="0">
                <a:solidFill>
                  <a:srgbClr val="4A6300"/>
                </a:solidFill>
                <a:latin typeface="Calibri"/>
                <a:cs typeface="Calibri"/>
              </a:rPr>
              <a:t>Wszystkie wyżej wymienione gminy za wyjątkiem gminy Czaplinek, Świeszyno, </a:t>
            </a:r>
          </a:p>
          <a:p>
            <a:pPr>
              <a:lnSpc>
                <a:spcPct val="120000"/>
              </a:lnSpc>
              <a:buNone/>
            </a:pPr>
            <a:r>
              <a:rPr lang="pl-PL" sz="1800" dirty="0" smtClean="0">
                <a:solidFill>
                  <a:srgbClr val="4A6300"/>
                </a:solidFill>
                <a:latin typeface="Calibri"/>
                <a:cs typeface="Calibri"/>
              </a:rPr>
              <a:t>Świdwin, Mielno, Człopa i Barlinek zrzeszone są w Związku Miast i Gmin Dorzecza </a:t>
            </a:r>
          </a:p>
          <a:p>
            <a:pPr>
              <a:lnSpc>
                <a:spcPct val="120000"/>
              </a:lnSpc>
              <a:buNone/>
            </a:pPr>
            <a:r>
              <a:rPr lang="pl-PL" sz="1800" dirty="0" smtClean="0">
                <a:solidFill>
                  <a:srgbClr val="4A6300"/>
                </a:solidFill>
                <a:latin typeface="Calibri"/>
                <a:cs typeface="Calibri"/>
              </a:rPr>
              <a:t>Parsęty.</a:t>
            </a:r>
          </a:p>
          <a:p>
            <a:pPr>
              <a:buNone/>
            </a:pPr>
            <a:endParaRPr lang="pl-PL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pl-PL" sz="2200" dirty="0">
              <a:latin typeface="+mj-lt"/>
            </a:endParaRPr>
          </a:p>
        </p:txBody>
      </p:sp>
      <p:pic>
        <p:nvPicPr>
          <p:cNvPr id="5" name="Obraz 4" descr="INFRASTRUKTURA_I_SRODOWISK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589240"/>
            <a:ext cx="1828800" cy="896937"/>
          </a:xfrm>
          <a:prstGeom prst="rect">
            <a:avLst/>
          </a:prstGeom>
          <a:noFill/>
        </p:spPr>
      </p:pic>
      <p:pic>
        <p:nvPicPr>
          <p:cNvPr id="7" name="Obraz 3" descr="UE+FS_L-k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5805264"/>
            <a:ext cx="1714500" cy="623887"/>
          </a:xfrm>
          <a:prstGeom prst="rect">
            <a:avLst/>
          </a:prstGeom>
          <a:noFill/>
        </p:spPr>
      </p:pic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683568" y="704088"/>
            <a:ext cx="8003232" cy="780696"/>
          </a:xfrm>
        </p:spPr>
        <p:txBody>
          <a:bodyPr>
            <a:normAutofit/>
          </a:bodyPr>
          <a:lstStyle/>
          <a:p>
            <a:r>
              <a:rPr lang="pl-PL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Rekultywacja składowisk odpadów komunalnych na terenie </a:t>
            </a:r>
            <a:r>
              <a:rPr lang="pl-PL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ZMiGDP</a:t>
            </a:r>
            <a:r>
              <a:rPr lang="pl-PL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oraz gmin sąsiednich</a:t>
            </a:r>
            <a:endParaRPr lang="pl-PL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9985853"/>
              </p:ext>
            </p:extLst>
          </p:nvPr>
        </p:nvGraphicFramePr>
        <p:xfrm>
          <a:off x="827583" y="1556792"/>
          <a:ext cx="7560842" cy="4896540"/>
        </p:xfrm>
        <a:graphic>
          <a:graphicData uri="http://schemas.openxmlformats.org/drawingml/2006/table">
            <a:tbl>
              <a:tblPr/>
              <a:tblGrid>
                <a:gridCol w="486310"/>
                <a:gridCol w="2228494"/>
                <a:gridCol w="1065617"/>
                <a:gridCol w="1724267"/>
                <a:gridCol w="2056154"/>
              </a:tblGrid>
              <a:tr h="1027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Lp.</a:t>
                      </a:r>
                      <a:endParaRPr lang="pl-PL" sz="110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Lokalizacja składowiska</a:t>
                      </a:r>
                      <a:endParaRPr lang="pl-PL" sz="110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Całkowita powierzchnia</a:t>
                      </a:r>
                      <a:endParaRPr lang="pl-PL" sz="110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Powierzchnia bezpośredniego zdeponowania odpadów przewidziana do rekultywacji</a:t>
                      </a:r>
                      <a:endParaRPr lang="pl-PL" sz="110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Metoda rekultywacji</a:t>
                      </a:r>
                      <a:endParaRPr lang="pl-PL" sz="110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6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-</a:t>
                      </a:r>
                      <a:endParaRPr lang="pl-PL" sz="105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-</a:t>
                      </a:r>
                      <a:endParaRPr lang="pl-PL" sz="105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[ha]</a:t>
                      </a:r>
                      <a:endParaRPr lang="pl-PL" sz="105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[ha]</a:t>
                      </a:r>
                      <a:endParaRPr lang="pl-PL" sz="105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-</a:t>
                      </a:r>
                      <a:endParaRPr lang="pl-PL" sz="105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5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1</a:t>
                      </a:r>
                      <a:endParaRPr lang="pl-PL" sz="105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Biały Bór, gm. Biały Bór</a:t>
                      </a:r>
                      <a:endParaRPr lang="pl-PL" sz="110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4,59</a:t>
                      </a:r>
                      <a:endParaRPr lang="pl-PL" sz="110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3,20</a:t>
                      </a:r>
                      <a:endParaRPr lang="pl-PL" sz="110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Techniczno - biologiczna</a:t>
                      </a:r>
                      <a:endParaRPr lang="pl-PL" sz="105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9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2</a:t>
                      </a:r>
                      <a:endParaRPr lang="pl-PL" sz="105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Trzesieka, gm. Szczecinek</a:t>
                      </a:r>
                      <a:endParaRPr lang="pl-PL" sz="110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12,09</a:t>
                      </a:r>
                      <a:endParaRPr lang="pl-PL" sz="110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2,56</a:t>
                      </a:r>
                      <a:endParaRPr lang="pl-PL" sz="110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Techniczno - biologiczna</a:t>
                      </a:r>
                      <a:endParaRPr lang="pl-PL" sz="105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3</a:t>
                      </a:r>
                      <a:endParaRPr lang="pl-PL" sz="105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Kukinka gm. Ustronie Morskie</a:t>
                      </a:r>
                      <a:endParaRPr lang="pl-PL" sz="110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7,88</a:t>
                      </a:r>
                      <a:endParaRPr lang="pl-PL" sz="110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4,68</a:t>
                      </a:r>
                      <a:endParaRPr lang="pl-PL" sz="110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Techniczno - biologiczna</a:t>
                      </a:r>
                      <a:endParaRPr lang="pl-PL" sz="105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4</a:t>
                      </a:r>
                      <a:endParaRPr lang="pl-PL" sz="105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Niedalino gm. Świeszyno</a:t>
                      </a:r>
                      <a:endParaRPr lang="pl-PL" sz="110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1,12</a:t>
                      </a:r>
                      <a:endParaRPr lang="pl-PL" sz="110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1,12</a:t>
                      </a:r>
                      <a:endParaRPr lang="pl-PL" sz="110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Techniczno - biologiczna</a:t>
                      </a:r>
                      <a:endParaRPr lang="pl-PL" sz="105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5</a:t>
                      </a:r>
                      <a:endParaRPr lang="pl-PL" sz="105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Borne Sulinowo</a:t>
                      </a:r>
                      <a:endParaRPr lang="pl-PL" sz="110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21,58</a:t>
                      </a:r>
                      <a:endParaRPr lang="pl-PL" sz="110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1,73</a:t>
                      </a:r>
                      <a:endParaRPr lang="pl-PL" sz="110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Techniczno - biologiczna</a:t>
                      </a:r>
                      <a:endParaRPr lang="pl-PL" sz="105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6</a:t>
                      </a:r>
                      <a:endParaRPr lang="pl-PL" sz="105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Kołacz gm. Połczyn Zdrój</a:t>
                      </a:r>
                      <a:endParaRPr lang="pl-PL" sz="110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2,11</a:t>
                      </a:r>
                      <a:endParaRPr lang="pl-PL" sz="110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1,51</a:t>
                      </a:r>
                      <a:endParaRPr lang="pl-PL" sz="110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Techniczno - biologiczna</a:t>
                      </a:r>
                      <a:endParaRPr lang="pl-PL" sz="105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7</a:t>
                      </a:r>
                      <a:endParaRPr lang="pl-PL" sz="105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Niwka gm. Czaplinek</a:t>
                      </a:r>
                      <a:endParaRPr lang="pl-PL" sz="110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3,15</a:t>
                      </a:r>
                      <a:endParaRPr lang="pl-PL" sz="110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2,10</a:t>
                      </a:r>
                      <a:endParaRPr lang="pl-PL" sz="110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Techniczno - biologiczna</a:t>
                      </a:r>
                      <a:endParaRPr lang="pl-PL" sz="105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8</a:t>
                      </a:r>
                      <a:endParaRPr lang="pl-PL" sz="105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Świdwinek</a:t>
                      </a:r>
                      <a:r>
                        <a:rPr lang="pl-PL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 II gm. Świdwin</a:t>
                      </a:r>
                      <a:endParaRPr lang="pl-PL" sz="110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1,59</a:t>
                      </a:r>
                      <a:endParaRPr lang="pl-PL" sz="110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1,40</a:t>
                      </a:r>
                      <a:endParaRPr lang="pl-PL" sz="110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Techniczno - biologiczna</a:t>
                      </a:r>
                      <a:endParaRPr lang="pl-PL" sz="105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9</a:t>
                      </a:r>
                      <a:endParaRPr lang="pl-PL" sz="105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Grzmiąca gm. Grzmiąca</a:t>
                      </a:r>
                      <a:endParaRPr lang="pl-PL" sz="110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4,18</a:t>
                      </a:r>
                      <a:endParaRPr lang="pl-PL" sz="110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1,30</a:t>
                      </a:r>
                      <a:endParaRPr lang="pl-PL" sz="110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Techniczno - biologiczna</a:t>
                      </a:r>
                      <a:endParaRPr lang="pl-PL" sz="105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10</a:t>
                      </a:r>
                      <a:endParaRPr lang="pl-PL" sz="105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Warnino gm. Tychowo</a:t>
                      </a:r>
                      <a:endParaRPr lang="pl-PL" sz="110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9,30</a:t>
                      </a:r>
                      <a:endParaRPr lang="pl-PL" sz="110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1,65</a:t>
                      </a:r>
                      <a:endParaRPr lang="pl-PL" sz="110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Techniczno - biologiczna</a:t>
                      </a:r>
                      <a:endParaRPr lang="pl-PL" sz="105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11</a:t>
                      </a:r>
                      <a:endParaRPr lang="pl-PL" sz="105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  <a:cs typeface="Tahoma"/>
                        </a:rPr>
                        <a:t>Mielno gm. Mielno</a:t>
                      </a:r>
                      <a:endParaRPr lang="pl-PL" sz="110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2,76</a:t>
                      </a:r>
                      <a:endParaRPr lang="pl-PL" sz="110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2,76</a:t>
                      </a:r>
                      <a:endParaRPr lang="pl-PL" sz="110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Techniczno - biologiczna</a:t>
                      </a:r>
                      <a:endParaRPr lang="pl-PL" sz="105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12</a:t>
                      </a:r>
                      <a:endParaRPr lang="pl-PL" sz="105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  <a:cs typeface="Tahoma"/>
                        </a:rPr>
                        <a:t>Lepino gm. Sławoborze</a:t>
                      </a:r>
                      <a:endParaRPr lang="pl-PL" sz="110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0,7</a:t>
                      </a:r>
                      <a:endParaRPr lang="pl-PL" sz="110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0,70</a:t>
                      </a:r>
                      <a:endParaRPr lang="pl-PL" sz="110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Techniczno - biologiczna</a:t>
                      </a:r>
                      <a:endParaRPr lang="pl-PL" sz="105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13</a:t>
                      </a:r>
                      <a:endParaRPr lang="pl-PL" sz="105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Krzywopłoty</a:t>
                      </a:r>
                      <a:r>
                        <a:rPr lang="pl-PL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 gm. Karlino</a:t>
                      </a:r>
                      <a:endParaRPr lang="pl-PL" sz="110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10,84</a:t>
                      </a:r>
                      <a:endParaRPr lang="pl-PL" sz="110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3,67</a:t>
                      </a:r>
                      <a:endParaRPr lang="pl-PL" sz="110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Techniczno - biologiczna</a:t>
                      </a:r>
                      <a:endParaRPr lang="pl-PL" sz="105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14</a:t>
                      </a:r>
                      <a:endParaRPr lang="pl-PL" sz="105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Człopa-Bogdanka gm. Człopa</a:t>
                      </a:r>
                      <a:endParaRPr lang="pl-PL" sz="110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1,68</a:t>
                      </a:r>
                      <a:endParaRPr lang="pl-PL" sz="110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1,68</a:t>
                      </a:r>
                      <a:endParaRPr lang="pl-PL" sz="110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Techniczno - biologiczna</a:t>
                      </a:r>
                      <a:endParaRPr lang="pl-PL" sz="105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15</a:t>
                      </a:r>
                      <a:endParaRPr lang="pl-PL" sz="105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Strąpie gm. Barlinek</a:t>
                      </a:r>
                      <a:endParaRPr lang="pl-PL" sz="110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0,76</a:t>
                      </a:r>
                      <a:endParaRPr lang="pl-PL" sz="110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0,76</a:t>
                      </a:r>
                      <a:endParaRPr lang="pl-PL" sz="110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Techniczno - biologiczna</a:t>
                      </a:r>
                      <a:endParaRPr lang="pl-PL" sz="105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16</a:t>
                      </a:r>
                      <a:endParaRPr lang="pl-PL" sz="105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Rychnów gm. Barlinek</a:t>
                      </a:r>
                      <a:endParaRPr lang="pl-PL" sz="110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1,17</a:t>
                      </a:r>
                      <a:endParaRPr lang="pl-PL" sz="110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1,17</a:t>
                      </a:r>
                      <a:endParaRPr lang="pl-PL" sz="110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Techniczno - biologiczna</a:t>
                      </a:r>
                      <a:endParaRPr lang="pl-PL" sz="105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900" dirty="0">
                        <a:latin typeface="Calibri"/>
                      </a:endParaRPr>
                    </a:p>
                  </a:txBody>
                  <a:tcPr marL="37790" marR="3779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RAZEM:</a:t>
                      </a:r>
                      <a:endParaRPr lang="pl-PL" sz="90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85,50</a:t>
                      </a:r>
                      <a:endParaRPr lang="pl-PL" sz="110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31,99</a:t>
                      </a:r>
                      <a:endParaRPr lang="pl-PL" sz="110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ahoma"/>
                        </a:rPr>
                        <a:t>-</a:t>
                      </a:r>
                      <a:endParaRPr lang="pl-PL" sz="900" dirty="0">
                        <a:latin typeface="Times New Roman"/>
                        <a:ea typeface="ＭＳ 明朝"/>
                      </a:endParaRPr>
                    </a:p>
                  </a:txBody>
                  <a:tcPr marL="37790" marR="3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683568" y="704088"/>
            <a:ext cx="8003232" cy="780696"/>
          </a:xfrm>
        </p:spPr>
        <p:txBody>
          <a:bodyPr>
            <a:normAutofit/>
          </a:bodyPr>
          <a:lstStyle/>
          <a:p>
            <a:r>
              <a:rPr lang="pl-PL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Rekultywacja składowisk odpadów komunalnych na terenie </a:t>
            </a:r>
            <a:r>
              <a:rPr lang="pl-PL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ZMiGDP</a:t>
            </a:r>
            <a:r>
              <a:rPr lang="pl-PL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oraz gmin sąsiednich</a:t>
            </a:r>
            <a:endParaRPr lang="pl-PL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695800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20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>
              <a:buFont typeface="Wingdings 2" pitchFamily="18" charset="2"/>
              <a:buNone/>
            </a:pPr>
            <a:endParaRPr lang="pl-PL" sz="2000" b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endParaRPr lang="pl-PL" sz="2800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755576" y="1628800"/>
            <a:ext cx="7632848" cy="174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None/>
            </a:pPr>
            <a:r>
              <a:rPr lang="pl-PL" b="0" dirty="0" smtClean="0">
                <a:solidFill>
                  <a:srgbClr val="4A6300"/>
                </a:solidFill>
                <a:latin typeface="Calibri"/>
                <a:cs typeface="Calibri"/>
              </a:rPr>
              <a:t>Ponadto, w ramach projektu, w obrębie każdego zrekultywowanego w ramach </a:t>
            </a:r>
          </a:p>
          <a:p>
            <a:pPr>
              <a:lnSpc>
                <a:spcPct val="120000"/>
              </a:lnSpc>
              <a:buNone/>
            </a:pPr>
            <a:r>
              <a:rPr lang="pl-PL" b="0" dirty="0" smtClean="0">
                <a:solidFill>
                  <a:srgbClr val="4A6300"/>
                </a:solidFill>
                <a:latin typeface="Calibri"/>
                <a:cs typeface="Calibri"/>
              </a:rPr>
              <a:t>projektu składowiska odpadów zostanie wytyczona i odpowiednio oznakowana ścieżka edukacyjna a także zostanie przeprowadzona kampania społeczno – edukacyjna w zakresie gospodarowania odpadami.</a:t>
            </a:r>
          </a:p>
          <a:p>
            <a:pPr>
              <a:lnSpc>
                <a:spcPct val="120000"/>
              </a:lnSpc>
              <a:buNone/>
            </a:pPr>
            <a:endParaRPr lang="pl-PL" b="0" dirty="0" smtClean="0">
              <a:solidFill>
                <a:srgbClr val="4A6300"/>
              </a:solidFill>
              <a:latin typeface="Calibri"/>
              <a:cs typeface="Calibri"/>
            </a:endParaRPr>
          </a:p>
        </p:txBody>
      </p:sp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683568" y="704088"/>
            <a:ext cx="8003232" cy="780696"/>
          </a:xfrm>
        </p:spPr>
        <p:txBody>
          <a:bodyPr>
            <a:normAutofit/>
          </a:bodyPr>
          <a:lstStyle/>
          <a:p>
            <a:r>
              <a:rPr lang="pl-PL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Rekultywacja składowisk odpadów komunalnych na terenie </a:t>
            </a:r>
            <a:r>
              <a:rPr lang="pl-PL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ZMiGDP</a:t>
            </a:r>
            <a:r>
              <a:rPr lang="pl-PL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oraz gmin sąsiednich</a:t>
            </a:r>
            <a:endParaRPr lang="pl-PL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Obraz 8" descr="INFRASTRUKTURA_I_SRODOWISK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589240"/>
            <a:ext cx="1828800" cy="896937"/>
          </a:xfrm>
          <a:prstGeom prst="rect">
            <a:avLst/>
          </a:prstGeom>
          <a:noFill/>
        </p:spPr>
      </p:pic>
      <p:pic>
        <p:nvPicPr>
          <p:cNvPr id="10" name="Obraz 3" descr="UE+FS_L-k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5805264"/>
            <a:ext cx="1714500" cy="623887"/>
          </a:xfrm>
          <a:prstGeom prst="rect">
            <a:avLst/>
          </a:prstGeom>
          <a:noFill/>
        </p:spPr>
      </p:pic>
      <p:pic>
        <p:nvPicPr>
          <p:cNvPr id="11" name="Obraz 10" descr="Kwatera II - część zagospodarowana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27584" y="3212976"/>
            <a:ext cx="3672408" cy="2458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Obraz 11" descr="G:\Zdjęcia Biały Bór\05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3212976"/>
            <a:ext cx="3600400" cy="2520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628800"/>
            <a:ext cx="8013576" cy="4695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pl-PL" sz="1800" u="sng" dirty="0" smtClean="0">
                <a:solidFill>
                  <a:srgbClr val="4A6300"/>
                </a:solidFill>
                <a:latin typeface="Calibri"/>
                <a:cs typeface="Calibri"/>
              </a:rPr>
              <a:t>Kampania społeczno - edukacyjna realizowana będzie poprzez:</a:t>
            </a:r>
          </a:p>
          <a:p>
            <a:pPr>
              <a:lnSpc>
                <a:spcPct val="150000"/>
              </a:lnSpc>
            </a:pPr>
            <a:r>
              <a:rPr lang="pl-PL" sz="1800" dirty="0" smtClean="0">
                <a:solidFill>
                  <a:srgbClr val="4A6300"/>
                </a:solidFill>
                <a:latin typeface="Calibri"/>
                <a:cs typeface="Calibri"/>
              </a:rPr>
              <a:t>Opracowanie i wykonanie ulotek, plakatów, gadżetów promujących kampanię.</a:t>
            </a:r>
          </a:p>
          <a:p>
            <a:pPr>
              <a:lnSpc>
                <a:spcPct val="150000"/>
              </a:lnSpc>
            </a:pPr>
            <a:r>
              <a:rPr lang="pl-PL" sz="1800" dirty="0" smtClean="0">
                <a:solidFill>
                  <a:srgbClr val="4A6300"/>
                </a:solidFill>
                <a:latin typeface="Calibri"/>
                <a:cs typeface="Calibri"/>
              </a:rPr>
              <a:t>Produkcję i emisję spotów reklamowych w telewizji lokalnej oraz regionalnej.</a:t>
            </a:r>
          </a:p>
          <a:p>
            <a:pPr>
              <a:lnSpc>
                <a:spcPct val="150000"/>
              </a:lnSpc>
            </a:pPr>
            <a:r>
              <a:rPr lang="pl-PL" sz="1800" dirty="0" smtClean="0">
                <a:solidFill>
                  <a:srgbClr val="4A6300"/>
                </a:solidFill>
                <a:latin typeface="Calibri"/>
                <a:cs typeface="Calibri"/>
              </a:rPr>
              <a:t>Organizację konkursów dla dzieci i młodzieży związanych z tematyką projektu.</a:t>
            </a:r>
          </a:p>
          <a:p>
            <a:pPr>
              <a:lnSpc>
                <a:spcPct val="150000"/>
              </a:lnSpc>
            </a:pPr>
            <a:r>
              <a:rPr lang="pl-PL" sz="1800" dirty="0" smtClean="0">
                <a:solidFill>
                  <a:srgbClr val="4A6300"/>
                </a:solidFill>
                <a:latin typeface="Calibri"/>
                <a:cs typeface="Calibri"/>
              </a:rPr>
              <a:t>Przeprowadzenie dwudniowych warsztatów edukacyjnych dla dzieci ze szkół podstawowych i młodzieży gimnazjalnej w Ośrodku Edukacji Ekologicznej w Lipiu.</a:t>
            </a:r>
          </a:p>
          <a:p>
            <a:pPr>
              <a:lnSpc>
                <a:spcPct val="150000"/>
              </a:lnSpc>
            </a:pPr>
            <a:r>
              <a:rPr lang="pl-PL" sz="1800" dirty="0" smtClean="0">
                <a:solidFill>
                  <a:srgbClr val="4A6300"/>
                </a:solidFill>
                <a:latin typeface="Calibri"/>
                <a:cs typeface="Calibri"/>
              </a:rPr>
              <a:t>Zakup pojemników do segregacji odpadów dla obiektów użyteczności publicznej zlokalizowanych na obszarze projektu (dla 25 instytucji z terenu każdej gminy).</a:t>
            </a:r>
          </a:p>
          <a:p>
            <a:endParaRPr lang="pl-PL" sz="1800" dirty="0" smtClean="0">
              <a:solidFill>
                <a:srgbClr val="0070C0"/>
              </a:solidFill>
              <a:latin typeface="+mj-lt"/>
            </a:endParaRPr>
          </a:p>
          <a:p>
            <a:pPr>
              <a:buNone/>
            </a:pPr>
            <a:endParaRPr lang="pl-PL" sz="2800" dirty="0" smtClean="0"/>
          </a:p>
          <a:p>
            <a:pPr lvl="1">
              <a:buNone/>
            </a:pPr>
            <a:endParaRPr lang="pl-PL" sz="1800" dirty="0" smtClean="0">
              <a:solidFill>
                <a:srgbClr val="0070C0"/>
              </a:solidFill>
              <a:latin typeface="+mj-lt"/>
            </a:endParaRPr>
          </a:p>
          <a:p>
            <a:pPr lvl="1">
              <a:buNone/>
            </a:pPr>
            <a:endParaRPr lang="pl-PL" sz="1800" dirty="0" smtClean="0">
              <a:solidFill>
                <a:srgbClr val="0070C0"/>
              </a:solidFill>
              <a:latin typeface="+mj-lt"/>
            </a:endParaRPr>
          </a:p>
          <a:p>
            <a:pPr>
              <a:buNone/>
            </a:pPr>
            <a:endParaRPr lang="pl-PL" sz="2000" b="1" dirty="0" smtClean="0">
              <a:solidFill>
                <a:srgbClr val="0070C0"/>
              </a:solidFill>
              <a:latin typeface="Calibri" pitchFamily="34" charset="0"/>
            </a:endParaRPr>
          </a:p>
          <a:p>
            <a:pPr>
              <a:buNone/>
            </a:pPr>
            <a:endParaRPr lang="pl-PL" sz="2800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539552" y="1556792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0" dirty="0" smtClean="0">
              <a:solidFill>
                <a:srgbClr val="0070C0"/>
              </a:solidFill>
              <a:latin typeface="+mj-lt"/>
            </a:endParaRPr>
          </a:p>
          <a:p>
            <a:endParaRPr lang="pl-PL" b="0" dirty="0" smtClean="0">
              <a:solidFill>
                <a:srgbClr val="0070C0"/>
              </a:solidFill>
              <a:latin typeface="+mj-lt"/>
            </a:endParaRPr>
          </a:p>
          <a:p>
            <a:endParaRPr lang="pl-PL" b="0" dirty="0" smtClean="0">
              <a:solidFill>
                <a:srgbClr val="0070C0"/>
              </a:solidFill>
              <a:latin typeface="+mj-lt"/>
            </a:endParaRPr>
          </a:p>
          <a:p>
            <a:endParaRPr lang="pl-PL" b="0" dirty="0" smtClean="0">
              <a:solidFill>
                <a:srgbClr val="0070C0"/>
              </a:solidFill>
              <a:latin typeface="+mj-lt"/>
            </a:endParaRPr>
          </a:p>
          <a:p>
            <a:endParaRPr lang="pl-PL" b="0" dirty="0" smtClean="0">
              <a:solidFill>
                <a:srgbClr val="0070C0"/>
              </a:solidFill>
              <a:latin typeface="+mj-lt"/>
            </a:endParaRPr>
          </a:p>
          <a:p>
            <a:pPr>
              <a:buNone/>
            </a:pPr>
            <a:endParaRPr lang="pl-PL" b="0" dirty="0" smtClean="0">
              <a:solidFill>
                <a:srgbClr val="0070C0"/>
              </a:solidFill>
              <a:latin typeface="+mj-lt"/>
            </a:endParaRPr>
          </a:p>
          <a:p>
            <a:pPr>
              <a:buNone/>
            </a:pPr>
            <a:endParaRPr lang="pl-PL" b="0" dirty="0" smtClean="0">
              <a:solidFill>
                <a:srgbClr val="0070C0"/>
              </a:solidFill>
              <a:latin typeface="+mj-lt"/>
            </a:endParaRPr>
          </a:p>
          <a:p>
            <a:pPr>
              <a:buNone/>
            </a:pPr>
            <a:endParaRPr lang="pl-PL" b="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7" name="Obraz 6" descr="INFRASTRUKTURA_I_SRODOWISK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661248"/>
            <a:ext cx="1681980" cy="824929"/>
          </a:xfrm>
          <a:prstGeom prst="rect">
            <a:avLst/>
          </a:prstGeom>
          <a:noFill/>
        </p:spPr>
      </p:pic>
      <p:pic>
        <p:nvPicPr>
          <p:cNvPr id="8" name="Obraz 3" descr="UE+FS_L-k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5805264"/>
            <a:ext cx="1714500" cy="623887"/>
          </a:xfrm>
          <a:prstGeom prst="rect">
            <a:avLst/>
          </a:prstGeom>
          <a:noFill/>
        </p:spPr>
      </p:pic>
      <p:sp>
        <p:nvSpPr>
          <p:cNvPr id="10" name="Tytuł 1"/>
          <p:cNvSpPr>
            <a:spLocks noGrp="1"/>
          </p:cNvSpPr>
          <p:nvPr>
            <p:ph type="title"/>
          </p:nvPr>
        </p:nvSpPr>
        <p:spPr>
          <a:xfrm>
            <a:off x="683568" y="704088"/>
            <a:ext cx="8003232" cy="780696"/>
          </a:xfrm>
        </p:spPr>
        <p:txBody>
          <a:bodyPr>
            <a:normAutofit/>
          </a:bodyPr>
          <a:lstStyle/>
          <a:p>
            <a:r>
              <a:rPr lang="pl-PL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Rekultywacja składowisk odpadów komunalnych na terenie </a:t>
            </a:r>
            <a:r>
              <a:rPr lang="pl-PL" sz="18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ZMiGDP</a:t>
            </a:r>
            <a:r>
              <a:rPr lang="pl-PL" sz="1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oraz gmin sąsiednich</a:t>
            </a:r>
            <a:endParaRPr lang="pl-PL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778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6660</TotalTime>
  <Words>671</Words>
  <Application>Microsoft Office PowerPoint</Application>
  <PresentationFormat>Pokaz na ekranie (4:3)</PresentationFormat>
  <Paragraphs>180</Paragraphs>
  <Slides>10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Austin</vt:lpstr>
      <vt:lpstr>                    Rekultywacja składowisk  odpadów komunalnych  na terenie Związku Miast i Gmin Dorzecza Parsęty  oraz gmin sąsiednich    </vt:lpstr>
      <vt:lpstr>Rekultywacja składowisk odpadów komunalnych na terenie ZMiGDP oraz gmin sąsiednich</vt:lpstr>
      <vt:lpstr>Rekultywacja składowisk odpadów komunalnych na terenie ZMiGDP oraz gmin sąsiednich</vt:lpstr>
      <vt:lpstr>Slajd 4</vt:lpstr>
      <vt:lpstr>Rekultywacja składowisk odpadów komunalnych na terenie ZMiGDP oraz gmin sąsiednich</vt:lpstr>
      <vt:lpstr>Rekultywacja składowisk odpadów komunalnych na terenie ZMiGDP oraz gmin sąsiednich</vt:lpstr>
      <vt:lpstr>Rekultywacja składowisk odpadów komunalnych na terenie ZMiGDP oraz gmin sąsiednich</vt:lpstr>
      <vt:lpstr>Rekultywacja składowisk odpadów komunalnych na terenie ZMiGDP oraz gmin sąsiednich</vt:lpstr>
      <vt:lpstr>Rekultywacja składowisk odpadów komunalnych na terenie ZMiGDP oraz gmin sąsiednich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Przykłady realizacji inwestycji ze środków unijnych prowadzonyc</dc:title>
  <dc:creator>Monika Drabowicz</dc:creator>
  <cp:lastModifiedBy>mk</cp:lastModifiedBy>
  <cp:revision>308</cp:revision>
  <cp:lastPrinted>2012-03-30T07:36:31Z</cp:lastPrinted>
  <dcterms:modified xsi:type="dcterms:W3CDTF">2013-12-20T14:03:13Z</dcterms:modified>
</cp:coreProperties>
</file>