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6" r:id="rId4"/>
    <p:sldId id="277" r:id="rId5"/>
    <p:sldId id="279" r:id="rId6"/>
    <p:sldId id="257" r:id="rId7"/>
    <p:sldId id="264" r:id="rId8"/>
    <p:sldId id="258" r:id="rId9"/>
    <p:sldId id="259" r:id="rId10"/>
    <p:sldId id="262" r:id="rId11"/>
    <p:sldId id="263" r:id="rId12"/>
    <p:sldId id="265" r:id="rId13"/>
    <p:sldId id="260" r:id="rId14"/>
    <p:sldId id="261" r:id="rId15"/>
    <p:sldId id="281" r:id="rId16"/>
    <p:sldId id="267" r:id="rId17"/>
    <p:sldId id="266" r:id="rId18"/>
    <p:sldId id="268" r:id="rId19"/>
    <p:sldId id="270" r:id="rId20"/>
    <p:sldId id="271" r:id="rId21"/>
    <p:sldId id="272" r:id="rId22"/>
    <p:sldId id="269" r:id="rId23"/>
    <p:sldId id="273" r:id="rId24"/>
    <p:sldId id="274" r:id="rId25"/>
    <p:sldId id="280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47" autoAdjust="0"/>
  </p:normalViewPr>
  <p:slideViewPr>
    <p:cSldViewPr snapToGrid="0" snapToObjects="1">
      <p:cViewPr varScale="1">
        <p:scale>
          <a:sx n="106" d="100"/>
          <a:sy n="106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rot pożegn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c@parseta.org.pl" TargetMode="External"/><Relationship Id="rId2" Type="http://schemas.openxmlformats.org/officeDocument/2006/relationships/hyperlink" Target="mailto:mk@parseta.org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et@parseta.org.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18649" y="3187530"/>
            <a:ext cx="6820351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askerville"/>
                <a:cs typeface="Baskerville"/>
              </a:rPr>
              <a:t>Zasady realizacji projektu</a:t>
            </a:r>
            <a:endParaRPr lang="pl-PL" b="1" dirty="0">
              <a:latin typeface="Baskerville"/>
              <a:cs typeface="Baskerville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Iwona Czerniec, Edyta Tomaszewska</a:t>
            </a:r>
            <a:endParaRPr lang="pl-PL" dirty="0"/>
          </a:p>
        </p:txBody>
      </p:sp>
      <p:pic>
        <p:nvPicPr>
          <p:cNvPr id="4" name="Obraz 3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36" y="197573"/>
            <a:ext cx="1694873" cy="831252"/>
          </a:xfrm>
          <a:prstGeom prst="rect">
            <a:avLst/>
          </a:prstGeom>
          <a:noFill/>
        </p:spPr>
      </p:pic>
      <p:pic>
        <p:nvPicPr>
          <p:cNvPr id="5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268" y="207003"/>
            <a:ext cx="1986368" cy="722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8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0064" y="2135383"/>
            <a:ext cx="7940383" cy="4256809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Baskerville"/>
                <a:cs typeface="Baskerville"/>
              </a:rPr>
              <a:t>O </a:t>
            </a:r>
            <a:r>
              <a:rPr lang="pl-PL" sz="2000" dirty="0">
                <a:latin typeface="Baskerville"/>
                <a:cs typeface="Baskerville"/>
              </a:rPr>
              <a:t>terminie przekazania środków </a:t>
            </a:r>
            <a:r>
              <a:rPr lang="pl-PL" sz="2000" dirty="0" err="1">
                <a:latin typeface="Baskerville"/>
                <a:cs typeface="Baskerville"/>
              </a:rPr>
              <a:t>ZMiGDP</a:t>
            </a:r>
            <a:r>
              <a:rPr lang="pl-PL" sz="2000" dirty="0">
                <a:latin typeface="Baskerville"/>
                <a:cs typeface="Baskerville"/>
              </a:rPr>
              <a:t> zawiadamia Podmiot Upoważniony (telefonicznie i e-mailem) z jednodniowym </a:t>
            </a:r>
            <a:r>
              <a:rPr lang="pl-PL" sz="2000" dirty="0" smtClean="0">
                <a:latin typeface="Baskerville"/>
                <a:cs typeface="Baskerville"/>
              </a:rPr>
              <a:t>wyprzedzeniem</a:t>
            </a:r>
          </a:p>
          <a:p>
            <a:r>
              <a:rPr lang="pl-PL" sz="2000" b="1" u="sng" dirty="0" smtClean="0">
                <a:latin typeface="Baskerville"/>
                <a:cs typeface="Baskerville"/>
              </a:rPr>
              <a:t>Realizacja </a:t>
            </a:r>
            <a:r>
              <a:rPr lang="pl-PL" sz="2000" b="1" u="sng" dirty="0">
                <a:latin typeface="Baskerville"/>
                <a:cs typeface="Baskerville"/>
              </a:rPr>
              <a:t>płatności na rzecz kontrahenta winna być dokonana w dniu wpływu na rachunek bankowy Podmiotu Upoważnionego  zaliczki przekazanej przez Związek.</a:t>
            </a:r>
            <a:r>
              <a:rPr lang="pl-PL" sz="2000" u="sng" dirty="0">
                <a:latin typeface="Baskerville"/>
                <a:cs typeface="Baskerville"/>
              </a:rPr>
              <a:t> Jednocześnie konieczne jest uruchomienie środków własnych w wysokości odpowiadającej wkładowi własnemu przypadającemu na dany wydatek</a:t>
            </a:r>
            <a:r>
              <a:rPr lang="pl-PL" sz="2000" u="sng" dirty="0" smtClean="0">
                <a:latin typeface="Baskerville"/>
                <a:cs typeface="Baskerville"/>
              </a:rPr>
              <a:t>.</a:t>
            </a:r>
          </a:p>
          <a:p>
            <a:r>
              <a:rPr lang="pl-PL" sz="2000" dirty="0">
                <a:latin typeface="Baskerville"/>
                <a:cs typeface="Baskerville"/>
              </a:rPr>
              <a:t>Odsetki narosłe od kwoty zaliczki przekazanej Podmiotowi Upoważnionemu przez </a:t>
            </a:r>
            <a:r>
              <a:rPr lang="pl-PL" sz="2000" dirty="0" err="1">
                <a:latin typeface="Baskerville"/>
                <a:cs typeface="Baskerville"/>
              </a:rPr>
              <a:t>ZMiGDP</a:t>
            </a:r>
            <a:r>
              <a:rPr lang="pl-PL" sz="2000" dirty="0">
                <a:latin typeface="Baskerville"/>
                <a:cs typeface="Baskerville"/>
              </a:rPr>
              <a:t> podlegają zwrotowi na rachunek projektu prowadzony przez </a:t>
            </a:r>
            <a:r>
              <a:rPr lang="pl-PL" sz="2000" dirty="0" err="1">
                <a:latin typeface="Baskerville"/>
                <a:cs typeface="Baskerville"/>
              </a:rPr>
              <a:t>ZMiGDP</a:t>
            </a:r>
            <a:r>
              <a:rPr lang="pl-PL" sz="2000" dirty="0">
                <a:latin typeface="Baskerville"/>
                <a:cs typeface="Baskerville"/>
              </a:rPr>
              <a:t> </a:t>
            </a:r>
          </a:p>
          <a:p>
            <a:pPr lvl="0"/>
            <a:endParaRPr lang="cs-CZ" sz="2000" dirty="0">
              <a:latin typeface="Baskerville"/>
              <a:cs typeface="Baskerville"/>
            </a:endParaRPr>
          </a:p>
          <a:p>
            <a:endParaRPr lang="pl-PL" sz="2000" dirty="0">
              <a:latin typeface="Baskerville"/>
              <a:cs typeface="Baskerville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272331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sz="2400" dirty="0">
                <a:latin typeface="Baskerville"/>
                <a:cs typeface="Baskerville"/>
              </a:rPr>
              <a:t>Po dokonaniu płatności Podmiot Upoważniony zobowiązany jest w terminie 7 dni do dostarczenia do siedziby Beneficjenta kserokopii opłaconych i kompletnie opisanych faktur oraz wyciągów bankowych potwierdzających poniesiony wydatek, opisanych zgodnie ze wzorem załączonym do Procedury. Dokonywanie jakiejkolwiek adnotacji lub korekt na oryginałach dokumentów po przekazaniu ich kopii do </a:t>
            </a:r>
            <a:r>
              <a:rPr lang="pl-PL" sz="2400" dirty="0" err="1">
                <a:latin typeface="Baskerville"/>
                <a:cs typeface="Baskerville"/>
              </a:rPr>
              <a:t>ZMiGDP</a:t>
            </a:r>
            <a:r>
              <a:rPr lang="pl-PL" sz="2400" dirty="0">
                <a:latin typeface="Baskerville"/>
                <a:cs typeface="Baskerville"/>
              </a:rPr>
              <a:t> jest niewskazane. W przypadku konieczności dokonania ww. zmian należy ponownie skserować oryginalne dokumenty i dostarczyć potwierdzone za zgodność z oryginałem kopie do siedziby </a:t>
            </a:r>
            <a:r>
              <a:rPr lang="pl-PL" sz="2400" dirty="0" err="1">
                <a:latin typeface="Baskerville"/>
                <a:cs typeface="Baskerville"/>
              </a:rPr>
              <a:t>ZMiGDP</a:t>
            </a:r>
            <a:r>
              <a:rPr lang="pl-PL" sz="2400" dirty="0">
                <a:latin typeface="Baskerville"/>
                <a:cs typeface="Baskerville"/>
              </a:rPr>
              <a:t>.</a:t>
            </a:r>
            <a:endParaRPr lang="cs-CZ" sz="2400" dirty="0">
              <a:latin typeface="Baskerville"/>
              <a:cs typeface="Baskerville"/>
            </a:endParaRPr>
          </a:p>
          <a:p>
            <a:endParaRPr lang="pl-PL" dirty="0" smtClean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46542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875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0318858-00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7316" r="-117316"/>
          <a:stretch>
            <a:fillRect/>
          </a:stretch>
        </p:blipFill>
        <p:spPr>
          <a:xfrm>
            <a:off x="514319" y="2972787"/>
            <a:ext cx="4009999" cy="2118941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4367909" y="3685990"/>
            <a:ext cx="29290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Baskerville"/>
                <a:cs typeface="Baskerville"/>
              </a:rPr>
              <a:t>REFUNDACJA</a:t>
            </a:r>
            <a:endParaRPr lang="pl-PL" sz="3200" b="1" dirty="0">
              <a:latin typeface="Baskerville"/>
              <a:cs typeface="Baskerville"/>
            </a:endParaRPr>
          </a:p>
        </p:txBody>
      </p:sp>
      <p:pic>
        <p:nvPicPr>
          <p:cNvPr id="6" name="Obraz 5" descr="INFRASTRUKTURA_I_SRODOWIS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8" name="Obraz 3" descr="UE+FS_L-k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093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dirty="0">
                <a:latin typeface="Baskerville"/>
                <a:cs typeface="Baskerville"/>
              </a:rPr>
              <a:t>Warunkiem rozliczenia lub przekazania Partnerowi środków dofinansowania w formie refundacji jest przedłożenie </a:t>
            </a:r>
            <a:r>
              <a:rPr lang="pl-PL" dirty="0" err="1">
                <a:latin typeface="Baskerville"/>
                <a:cs typeface="Baskerville"/>
              </a:rPr>
              <a:t>ZMiGDP</a:t>
            </a:r>
            <a:r>
              <a:rPr lang="pl-PL" dirty="0">
                <a:latin typeface="Baskerville"/>
                <a:cs typeface="Baskerville"/>
              </a:rPr>
              <a:t> dokumentu poprawnego, kompletnego i spełniającego wymogi formalne, merytoryczne i rachunkowe takich jak: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Kopie </a:t>
            </a:r>
            <a:r>
              <a:rPr lang="pl-PL" dirty="0">
                <a:latin typeface="Baskerville"/>
                <a:cs typeface="Baskerville"/>
              </a:rPr>
              <a:t>faktur  lub innych dokumentów o równoważnej wartości dowodowej oznaczone datą i potwierdzone za zgodność z oryginałem przez osobę upoważnioną do reprezentowania Podmiotu Upoważnionego,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Kopie </a:t>
            </a:r>
            <a:r>
              <a:rPr lang="pl-PL" dirty="0">
                <a:latin typeface="Baskerville"/>
                <a:cs typeface="Baskerville"/>
              </a:rPr>
              <a:t>wyciągów bankowych z rachunków Podmiotu Upoważnionego lub przelewów bankowych potwierdzających poniesienie wydatku, potwierdzone za zgodność z oryginałem przez osobę upoważnioną do reprezentowania Podmiotu Upoważnionego.</a:t>
            </a:r>
            <a:endParaRPr lang="cs-CZ" dirty="0">
              <a:latin typeface="Baskerville"/>
              <a:cs typeface="Baskerville"/>
            </a:endParaRP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74250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64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b="1" dirty="0">
                <a:latin typeface="Baskerville"/>
                <a:cs typeface="Baskerville"/>
              </a:rPr>
              <a:t>Płatność końcowa w wysokości co najmniej 5% </a:t>
            </a:r>
            <a:r>
              <a:rPr lang="pl-PL" dirty="0">
                <a:latin typeface="Baskerville"/>
                <a:cs typeface="Baskerville"/>
              </a:rPr>
              <a:t>łącznej kwoty dofinansowania przypadającej na Podmiot Upoważniony zostanie przekazana Podmiotowi Upoważnionemu po uzyskaniu środków od Instytucji Wdrażającej po: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zatwierdzeniu </a:t>
            </a:r>
            <a:r>
              <a:rPr lang="pl-PL" dirty="0">
                <a:latin typeface="Baskerville"/>
                <a:cs typeface="Baskerville"/>
              </a:rPr>
              <a:t>wniosku o płatność końcową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przeprowadzeniu </a:t>
            </a:r>
            <a:r>
              <a:rPr lang="pl-PL" dirty="0">
                <a:latin typeface="Baskerville"/>
                <a:cs typeface="Baskerville"/>
              </a:rPr>
              <a:t>kontroli na zakończenie realizacji projektu i stwierdzeniu prawidłowej realizacji projektu oraz osiągnięciu zadeklarowanych wskaźników.</a:t>
            </a:r>
            <a:endParaRPr lang="cs-CZ" dirty="0">
              <a:latin typeface="Baskerville"/>
              <a:cs typeface="Baskerville"/>
            </a:endParaRPr>
          </a:p>
          <a:p>
            <a:endParaRPr lang="pl-PL" dirty="0">
              <a:latin typeface="Baskerville"/>
              <a:cs typeface="Baskerville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750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>
                <a:latin typeface="Baskerville"/>
                <a:cs typeface="Baskerville"/>
              </a:rPr>
              <a:t>Wnioski o płatność składane będą raz na kwartał, tj.: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Baskerville"/>
                <a:cs typeface="Baskerville"/>
              </a:rPr>
              <a:t>Do 15 stycznia 2014 r.			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Baskerville"/>
                <a:cs typeface="Baskerville"/>
              </a:rPr>
              <a:t>Do 15 kwietnia 2014 r.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Baskerville"/>
                <a:cs typeface="Baskerville"/>
              </a:rPr>
              <a:t>Do 15 lipca 2014 r.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Baskerville"/>
                <a:cs typeface="Baskerville"/>
              </a:rPr>
              <a:t>Do 15 października 2014 r.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Baskerville"/>
                <a:cs typeface="Baskerville"/>
              </a:rPr>
              <a:t>Do 15 stycznia 2015 r.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Baskerville"/>
                <a:cs typeface="Baskerville"/>
              </a:rPr>
              <a:t>Do 15 kwietnia 2015 r.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Baskerville"/>
                <a:cs typeface="Baskerville"/>
              </a:rPr>
              <a:t>Do 15 lipca 2015 r.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Baskerville"/>
                <a:cs typeface="Baskerville"/>
              </a:rPr>
              <a:t>Do 15 października 2015 r.</a:t>
            </a:r>
          </a:p>
          <a:p>
            <a:pPr>
              <a:lnSpc>
                <a:spcPct val="80000"/>
              </a:lnSpc>
            </a:pPr>
            <a:r>
              <a:rPr lang="pl-PL" sz="2000" dirty="0" smtClean="0">
                <a:latin typeface="Baskerville"/>
                <a:cs typeface="Baskerville"/>
              </a:rPr>
              <a:t>Wniosek końcowy.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809266"/>
            <a:ext cx="1603284" cy="786333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835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BU00529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61" b="16561"/>
          <a:stretch>
            <a:fillRect/>
          </a:stretch>
        </p:blipFill>
        <p:spPr>
          <a:xfrm>
            <a:off x="639914" y="3039358"/>
            <a:ext cx="4174555" cy="2205895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sp>
        <p:nvSpPr>
          <p:cNvPr id="8" name="PoleTekstowe 7"/>
          <p:cNvSpPr txBox="1"/>
          <p:nvPr/>
        </p:nvSpPr>
        <p:spPr>
          <a:xfrm>
            <a:off x="5609902" y="3215393"/>
            <a:ext cx="2351926" cy="1629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800" b="1" dirty="0" smtClean="0">
                <a:latin typeface="Baskerville"/>
                <a:cs typeface="Baskerville"/>
              </a:rPr>
              <a:t>EWIDENCJA </a:t>
            </a:r>
          </a:p>
          <a:p>
            <a:pPr algn="ctr">
              <a:lnSpc>
                <a:spcPct val="120000"/>
              </a:lnSpc>
            </a:pPr>
            <a:r>
              <a:rPr lang="pl-PL" sz="2800" b="1" dirty="0" smtClean="0">
                <a:latin typeface="Baskerville"/>
                <a:cs typeface="Baskerville"/>
              </a:rPr>
              <a:t>KSIĘGOWA </a:t>
            </a:r>
          </a:p>
          <a:p>
            <a:pPr algn="ctr">
              <a:lnSpc>
                <a:spcPct val="120000"/>
              </a:lnSpc>
            </a:pPr>
            <a:r>
              <a:rPr lang="pl-PL" sz="2800" b="1" dirty="0" smtClean="0">
                <a:latin typeface="Baskerville"/>
                <a:cs typeface="Baskerville"/>
              </a:rPr>
              <a:t>PROJEKTU</a:t>
            </a:r>
            <a:endParaRPr lang="pl-PL" sz="2800" b="1" dirty="0">
              <a:latin typeface="Baskerville"/>
              <a:cs typeface="Baskerville"/>
            </a:endParaRPr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7" name="Obraz 3" descr="UE+FS_L-k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769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90817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pl-PL" b="1" dirty="0">
                <a:latin typeface="Baskerville"/>
                <a:cs typeface="Baskerville"/>
              </a:rPr>
              <a:t>Podmiot Upoważniony zobowiązany jest do prowadzenia wyodrębnionej ewidencji księgowej dla realizacji projektu poprzez:</a:t>
            </a:r>
            <a:endParaRPr lang="cs-CZ" b="1" dirty="0">
              <a:latin typeface="Baskerville"/>
              <a:cs typeface="Baskerville"/>
            </a:endParaRPr>
          </a:p>
          <a:p>
            <a:r>
              <a:rPr lang="pl-PL" sz="2300" dirty="0">
                <a:latin typeface="Baskerville"/>
                <a:cs typeface="Baskerville"/>
              </a:rPr>
              <a:t>a.  wprowadzenie dodatkowego konta syntetycznego i analitycznego, pozwalającego na wyodrębnienie operacji związanych tylko z danym projektem, w układzie umożliwiającym spełnienie wymagań w zakresie sprawozdawczości i kontroli oraz </a:t>
            </a:r>
            <a:r>
              <a:rPr lang="pl-PL" sz="2300" dirty="0" smtClean="0">
                <a:latin typeface="Baskerville"/>
                <a:cs typeface="Baskerville"/>
              </a:rPr>
              <a:t>w </a:t>
            </a:r>
            <a:r>
              <a:rPr lang="pl-PL" sz="2300" dirty="0">
                <a:latin typeface="Baskerville"/>
                <a:cs typeface="Baskerville"/>
              </a:rPr>
              <a:t>zakresie sporządzania zestawienia z komputerowego systemu księgowego. Wyodrębnienie obowiązuje dla wszystkich zespołów kont, na których będzie dokonywana ewidencja operacji związanych z projektem</a:t>
            </a:r>
            <a:endParaRPr lang="cs-CZ" sz="2300" dirty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pl-PL" sz="2300" b="1" dirty="0">
                <a:latin typeface="Baskerville"/>
                <a:cs typeface="Baskerville"/>
              </a:rPr>
              <a:t>lub</a:t>
            </a:r>
            <a:endParaRPr lang="cs-CZ" sz="2300" b="1" dirty="0">
              <a:latin typeface="Baskerville"/>
              <a:cs typeface="Baskerville"/>
            </a:endParaRPr>
          </a:p>
          <a:p>
            <a:r>
              <a:rPr lang="pl-PL" sz="2300" dirty="0">
                <a:latin typeface="Baskerville"/>
                <a:cs typeface="Baskerville"/>
              </a:rPr>
              <a:t>b. wprowadzenie odpowiedniego kodu księgowego dla wszystkich transakcji oraz kont księgowych związanych z danym projektem. Wyodrębniony kod księgowy oznacza odpowiedni symbol, numer, wyróżnik stosowany przy rejestracji, ewidencji lub oznaczeniu dokumentu, który umożliwia sporządzanie zestawień, w tym komputerowych, w określonym przedziale czasowym ujmujących wszystkie operacje związane tylko z danym projektem. </a:t>
            </a:r>
            <a:endParaRPr lang="cs-CZ" sz="2300" dirty="0">
              <a:latin typeface="Baskerville"/>
              <a:cs typeface="Baskerville"/>
            </a:endParaRP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204942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>
                <a:latin typeface="Baskerville"/>
                <a:cs typeface="Baskerville"/>
              </a:rPr>
              <a:t>Przed otrzymaniem pierwszej transzy zaliczki Partner zobowiązany jest do przedłożenia kopii fragmentu polityki rachunkowości jednostki</a:t>
            </a:r>
            <a:r>
              <a:rPr lang="pl-PL" dirty="0">
                <a:latin typeface="Baskerville"/>
                <a:cs typeface="Baskerville"/>
              </a:rPr>
              <a:t>, z której wynikać będzie spełnienie warunku, co do prowadzenia wyodrębnionej ewidencji księgowej dla projektu.</a:t>
            </a:r>
            <a:endParaRPr lang="cs-CZ" dirty="0">
              <a:latin typeface="Baskerville"/>
              <a:cs typeface="Baskerville"/>
            </a:endParaRPr>
          </a:p>
          <a:p>
            <a:pPr lvl="0"/>
            <a:r>
              <a:rPr lang="pl-PL" dirty="0">
                <a:latin typeface="Baskerville"/>
                <a:cs typeface="Baskerville"/>
              </a:rPr>
              <a:t>Na koniec każdego okresu rozliczeniowego (koniec kwartału kalendarzowego), Podmiot Upoważniony zobowiązany jest do przedłożenia wydruków z ewidencji księgowej, związanej z realizacją projektu. </a:t>
            </a:r>
            <a:endParaRPr lang="cs-CZ" dirty="0">
              <a:latin typeface="Baskerville"/>
              <a:cs typeface="Baskerville"/>
            </a:endParaRPr>
          </a:p>
          <a:p>
            <a:endParaRPr lang="pl-PL" dirty="0">
              <a:latin typeface="Baskerville"/>
              <a:cs typeface="Baskerville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086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pl-PL" dirty="0">
                <a:latin typeface="Baskerville"/>
                <a:cs typeface="Baskerville"/>
              </a:rPr>
              <a:t>Jednostki budżetowe zobowiązane są do stosowania klasyfikacji budżetowej projektu: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Dział </a:t>
            </a:r>
            <a:r>
              <a:rPr lang="pl-PL" dirty="0">
                <a:latin typeface="Baskerville"/>
                <a:cs typeface="Baskerville"/>
              </a:rPr>
              <a:t>900 Ochrona środowiska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Rozdział </a:t>
            </a:r>
            <a:r>
              <a:rPr lang="pl-PL" dirty="0">
                <a:latin typeface="Baskerville"/>
                <a:cs typeface="Baskerville"/>
              </a:rPr>
              <a:t>90002 Gospodarka odpadami,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Paragraf </a:t>
            </a:r>
            <a:r>
              <a:rPr lang="pl-PL" dirty="0">
                <a:latin typeface="Baskerville"/>
                <a:cs typeface="Baskerville"/>
              </a:rPr>
              <a:t>231 lub 661 dochody dotacje celowe przekazane gminie na podstawie porozumień (umów) między </a:t>
            </a:r>
            <a:r>
              <a:rPr lang="pl-PL" dirty="0" err="1">
                <a:latin typeface="Baskerville"/>
                <a:cs typeface="Baskerville"/>
              </a:rPr>
              <a:t>jst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Paragraf </a:t>
            </a:r>
            <a:r>
              <a:rPr lang="pl-PL" dirty="0">
                <a:latin typeface="Baskerville"/>
                <a:cs typeface="Baskerville"/>
              </a:rPr>
              <a:t>430 lub 605 wydatki jednostek budżetowych,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Wydatki wg. </a:t>
            </a:r>
            <a:r>
              <a:rPr lang="pl-PL" dirty="0">
                <a:latin typeface="Baskerville"/>
                <a:cs typeface="Baskerville"/>
              </a:rPr>
              <a:t>źródeł finansowania (czwarta cyfra paragrafu): </a:t>
            </a:r>
            <a:r>
              <a:rPr lang="pl-PL" b="1" dirty="0">
                <a:latin typeface="Baskerville"/>
                <a:cs typeface="Baskerville"/>
              </a:rPr>
              <a:t>0</a:t>
            </a:r>
            <a:r>
              <a:rPr lang="pl-PL" dirty="0">
                <a:latin typeface="Baskerville"/>
                <a:cs typeface="Baskerville"/>
              </a:rPr>
              <a:t> - wydatki niekwalifikowane</a:t>
            </a:r>
            <a:r>
              <a:rPr lang="pl-PL" b="1" dirty="0">
                <a:latin typeface="Baskerville"/>
                <a:cs typeface="Baskerville"/>
              </a:rPr>
              <a:t>, 7 - </a:t>
            </a:r>
            <a:r>
              <a:rPr lang="pl-PL" dirty="0">
                <a:latin typeface="Baskerville"/>
                <a:cs typeface="Baskerville"/>
              </a:rPr>
              <a:t> wydatki kwalifikowane (środki z dofinansowania - 85%), </a:t>
            </a:r>
            <a:r>
              <a:rPr lang="pl-PL" b="1" dirty="0">
                <a:latin typeface="Baskerville"/>
                <a:cs typeface="Baskerville"/>
              </a:rPr>
              <a:t>9</a:t>
            </a:r>
            <a:r>
              <a:rPr lang="pl-PL" dirty="0">
                <a:latin typeface="Baskerville"/>
                <a:cs typeface="Baskerville"/>
              </a:rPr>
              <a:t> - wydatki kwalifikowane (środki własne - 15%)</a:t>
            </a:r>
            <a:endParaRPr lang="cs-CZ" dirty="0">
              <a:latin typeface="Baskerville"/>
              <a:cs typeface="Baskerville"/>
            </a:endParaRP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85087"/>
            <a:ext cx="1677175" cy="822572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228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endParaRPr lang="pl-PL" sz="3200" b="1" dirty="0" smtClean="0">
              <a:latin typeface="Baskerville"/>
              <a:cs typeface="Baskerville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pl-PL" sz="3200" b="1" dirty="0" smtClean="0">
                <a:latin typeface="Baskerville"/>
                <a:cs typeface="Baskerville"/>
              </a:rPr>
              <a:t>ZMIANY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pl-PL" sz="3200" b="1" dirty="0" smtClean="0">
                <a:latin typeface="Baskerville"/>
                <a:cs typeface="Baskerville"/>
              </a:rPr>
              <a:t>W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pl-PL" sz="3200" b="1" dirty="0" smtClean="0">
                <a:latin typeface="Baskerville"/>
                <a:cs typeface="Baskerville"/>
              </a:rPr>
              <a:t>POROZUMIENIU</a:t>
            </a:r>
            <a:endParaRPr lang="pl-PL" sz="3200" b="1" dirty="0">
              <a:latin typeface="Baskerville"/>
              <a:cs typeface="Baskerville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</a:t>
            </a:r>
            <a:r>
              <a:rPr lang="pl-PL" sz="2000" b="1" dirty="0" smtClean="0">
                <a:latin typeface="Baskerville"/>
                <a:cs typeface="Baskerville"/>
              </a:rPr>
              <a:t>zmiany w Porozumieniu</a:t>
            </a:r>
            <a:endParaRPr lang="pl-PL" sz="2000" dirty="0"/>
          </a:p>
        </p:txBody>
      </p:sp>
      <p:pic>
        <p:nvPicPr>
          <p:cNvPr id="4" name="Obraz 3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5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64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pl-PL" dirty="0">
                <a:latin typeface="Baskerville"/>
                <a:cs typeface="Baskerville"/>
              </a:rPr>
              <a:t>Przykładowe zapisy operacji  księgowych dotyczących realizowanego zadania  przez Podmioty Upoważnione będące jednostkami budżetowymi: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wpływ </a:t>
            </a:r>
            <a:r>
              <a:rPr lang="pl-PL" dirty="0">
                <a:latin typeface="Baskerville"/>
                <a:cs typeface="Baskerville"/>
              </a:rPr>
              <a:t>od Beneficjenta zaliczki lub refundacji (dotacji): 130-900-90002-2317 lub 6617-znacznik projektu/720-900-90002-231 lub 6617-(znacznik projektu) 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ujęcie </a:t>
            </a:r>
            <a:r>
              <a:rPr lang="pl-PL" dirty="0">
                <a:latin typeface="Baskerville"/>
                <a:cs typeface="Baskerville"/>
              </a:rPr>
              <a:t>w ewidencji księgowej przyjęcia faktury – 402 lub 080/201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zapłata </a:t>
            </a:r>
            <a:r>
              <a:rPr lang="pl-PL" dirty="0">
                <a:latin typeface="Baskerville"/>
                <a:cs typeface="Baskerville"/>
              </a:rPr>
              <a:t>za fakturę w części dotyczącej dofinansowania - 201/130-900-90002-4307 lub 6057-(znacznik projektu)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zapłata </a:t>
            </a:r>
            <a:r>
              <a:rPr lang="pl-PL" dirty="0">
                <a:latin typeface="Baskerville"/>
                <a:cs typeface="Baskerville"/>
              </a:rPr>
              <a:t>za fakturę w części dotyczącej wkładu własnego - 201/130-900-90002-4309 lub 6059-(znacznik projektu)</a:t>
            </a:r>
            <a:endParaRPr lang="cs-CZ" dirty="0">
              <a:latin typeface="Baskerville"/>
              <a:cs typeface="Baskerville"/>
            </a:endParaRP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827739"/>
            <a:ext cx="1575575" cy="772743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957048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9990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>
                <a:latin typeface="Baskerville"/>
                <a:cs typeface="Baskerville"/>
              </a:rPr>
              <a:t>Przykładowe zapisy operacji  księgowych dotyczących przepływów pieniężnych dotyczących wkładu własnego (po stronie Podmiotu Upoważnionego): 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przekazanie </a:t>
            </a:r>
            <a:r>
              <a:rPr lang="pl-PL" dirty="0">
                <a:latin typeface="Baskerville"/>
                <a:cs typeface="Baskerville"/>
              </a:rPr>
              <a:t>przez Podmiot Upoważniony, na podstawie noty księgowej, środków dla </a:t>
            </a:r>
            <a:r>
              <a:rPr lang="pl-PL" dirty="0" err="1">
                <a:latin typeface="Baskerville"/>
                <a:cs typeface="Baskerville"/>
              </a:rPr>
              <a:t>ZMiGDP</a:t>
            </a:r>
            <a:r>
              <a:rPr lang="pl-PL" dirty="0">
                <a:latin typeface="Baskerville"/>
                <a:cs typeface="Baskerville"/>
              </a:rPr>
              <a:t>: 240 dla części która podlegać będzie refundacji po otrzymaniu środków z </a:t>
            </a:r>
            <a:r>
              <a:rPr lang="pl-PL" dirty="0" err="1">
                <a:latin typeface="Baskerville"/>
                <a:cs typeface="Baskerville"/>
              </a:rPr>
              <a:t>WFOŚiGW</a:t>
            </a:r>
            <a:r>
              <a:rPr lang="pl-PL" dirty="0">
                <a:latin typeface="Baskerville"/>
                <a:cs typeface="Baskerville"/>
              </a:rPr>
              <a:t> oraz konto kosztów dla wkładu własnego 5%/130-900-90002-2909 lub 6659- (znacznik projektu), </a:t>
            </a:r>
            <a:endParaRPr lang="cs-CZ" dirty="0">
              <a:latin typeface="Baskerville"/>
              <a:cs typeface="Baskerville"/>
            </a:endParaRPr>
          </a:p>
          <a:p>
            <a:r>
              <a:rPr lang="pl-PL" dirty="0" smtClean="0">
                <a:latin typeface="Baskerville"/>
                <a:cs typeface="Baskerville"/>
              </a:rPr>
              <a:t>zwrot </a:t>
            </a:r>
            <a:r>
              <a:rPr lang="pl-PL" dirty="0">
                <a:latin typeface="Baskerville"/>
                <a:cs typeface="Baskerville"/>
              </a:rPr>
              <a:t>od </a:t>
            </a:r>
            <a:r>
              <a:rPr lang="pl-PL" dirty="0" err="1">
                <a:latin typeface="Baskerville"/>
                <a:cs typeface="Baskerville"/>
              </a:rPr>
              <a:t>ZMiGDP</a:t>
            </a:r>
            <a:r>
              <a:rPr lang="pl-PL" dirty="0">
                <a:latin typeface="Baskerville"/>
                <a:cs typeface="Baskerville"/>
              </a:rPr>
              <a:t> środków z </a:t>
            </a:r>
            <a:r>
              <a:rPr lang="pl-PL" dirty="0" err="1">
                <a:latin typeface="Baskerville"/>
                <a:cs typeface="Baskerville"/>
              </a:rPr>
              <a:t>WFOŚiGW</a:t>
            </a:r>
            <a:r>
              <a:rPr lang="pl-PL" dirty="0">
                <a:latin typeface="Baskerville"/>
                <a:cs typeface="Baskerville"/>
              </a:rPr>
              <a:t> 130-630-63003-6659-(znacznik projektu)/ 240 </a:t>
            </a:r>
            <a:endParaRPr lang="cs-CZ" dirty="0">
              <a:latin typeface="Baskerville"/>
              <a:cs typeface="Baskerville"/>
            </a:endParaRP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837382"/>
            <a:ext cx="1529393" cy="750093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2590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latin typeface="Baskerville"/>
                <a:cs typeface="Baskerville"/>
              </a:rPr>
              <a:t>Podmiot Upoważniony, zgodnie z zawartym Porozumieniem, przekazuje </a:t>
            </a:r>
            <a:r>
              <a:rPr lang="pl-PL" dirty="0" err="1">
                <a:latin typeface="Baskerville"/>
                <a:cs typeface="Baskerville"/>
              </a:rPr>
              <a:t>ZMiGDP</a:t>
            </a:r>
            <a:r>
              <a:rPr lang="pl-PL" dirty="0">
                <a:latin typeface="Baskerville"/>
                <a:cs typeface="Baskerville"/>
              </a:rPr>
              <a:t> środki finansowe  na zadania: nadzór budowlany, zarządzanie projektem, kampanię społeczną i promocję projektu  (15% na wkład własny). </a:t>
            </a:r>
            <a:endParaRPr lang="cs-CZ" dirty="0">
              <a:latin typeface="Baskerville"/>
              <a:cs typeface="Baskerville"/>
            </a:endParaRPr>
          </a:p>
          <a:p>
            <a:pPr lvl="0"/>
            <a:r>
              <a:rPr lang="pl-PL" dirty="0" err="1">
                <a:latin typeface="Baskerville"/>
                <a:cs typeface="Baskerville"/>
              </a:rPr>
              <a:t>ZMiGDP</a:t>
            </a:r>
            <a:r>
              <a:rPr lang="pl-PL" dirty="0">
                <a:latin typeface="Baskerville"/>
                <a:cs typeface="Baskerville"/>
              </a:rPr>
              <a:t>, po otrzymaniu refundacji na podstawie złożonego wniosku o płatność, zobowiązuje się do niezwłocznego zwrotu Podmiotowi Upoważnionemu kwoty refundacji </a:t>
            </a:r>
            <a:r>
              <a:rPr lang="pl-PL" dirty="0" smtClean="0">
                <a:latin typeface="Baskerville"/>
                <a:cs typeface="Baskerville"/>
              </a:rPr>
              <a:t>przypadającej </a:t>
            </a:r>
            <a:r>
              <a:rPr lang="pl-PL" dirty="0">
                <a:latin typeface="Baskerville"/>
                <a:cs typeface="Baskerville"/>
              </a:rPr>
              <a:t>na Podmiot Upoważniony.</a:t>
            </a:r>
            <a:endParaRPr lang="cs-CZ" dirty="0">
              <a:latin typeface="Baskerville"/>
              <a:cs typeface="Baskerville"/>
            </a:endParaRPr>
          </a:p>
          <a:p>
            <a:endParaRPr lang="pl-PL" dirty="0">
              <a:latin typeface="Baskerville"/>
              <a:cs typeface="Baskerville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646541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932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logo_wf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0434" b="-30434"/>
          <a:stretch>
            <a:fillRect/>
          </a:stretch>
        </p:blipFill>
        <p:spPr>
          <a:xfrm>
            <a:off x="779463" y="3028614"/>
            <a:ext cx="3455336" cy="1825849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sp>
        <p:nvSpPr>
          <p:cNvPr id="6" name="PoleTekstowe 5"/>
          <p:cNvSpPr txBox="1"/>
          <p:nvPr/>
        </p:nvSpPr>
        <p:spPr>
          <a:xfrm>
            <a:off x="5191252" y="3028615"/>
            <a:ext cx="2567717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sz="3200" b="1" dirty="0" smtClean="0">
                <a:latin typeface="Baskerville"/>
                <a:cs typeface="Baskerville"/>
              </a:rPr>
              <a:t>DOTACJA </a:t>
            </a:r>
          </a:p>
          <a:p>
            <a:pPr algn="ctr">
              <a:lnSpc>
                <a:spcPct val="130000"/>
              </a:lnSpc>
            </a:pPr>
            <a:r>
              <a:rPr lang="pl-PL" sz="3200" b="1" dirty="0" smtClean="0">
                <a:latin typeface="Baskerville"/>
                <a:cs typeface="Baskerville"/>
              </a:rPr>
              <a:t>Z </a:t>
            </a:r>
            <a:r>
              <a:rPr lang="pl-PL" sz="3200" b="1" dirty="0" err="1" smtClean="0">
                <a:latin typeface="Baskerville"/>
                <a:cs typeface="Baskerville"/>
              </a:rPr>
              <a:t>WFOŚiGW</a:t>
            </a:r>
            <a:r>
              <a:rPr lang="pl-PL" sz="3200" b="1" dirty="0" smtClean="0">
                <a:latin typeface="Baskerville"/>
                <a:cs typeface="Baskerville"/>
              </a:rPr>
              <a:t> </a:t>
            </a:r>
            <a:endParaRPr lang="pl-PL" sz="3200" b="1" dirty="0">
              <a:latin typeface="Baskerville"/>
              <a:cs typeface="Baskerville"/>
            </a:endParaRPr>
          </a:p>
        </p:txBody>
      </p:sp>
      <p:pic>
        <p:nvPicPr>
          <p:cNvPr id="7" name="Obraz 6" descr="INFRASTRUKTURA_I_SRODOWIS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8" name="Obraz 3" descr="UE+FS_L-k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25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pl-PL" sz="2000" dirty="0" smtClean="0">
                <a:latin typeface="Baskerville"/>
                <a:cs typeface="Baskerville"/>
              </a:rPr>
              <a:t>Dotacja z Wojewódzkiego Funduszu Ochrony Środowiska w Szczecinie w wysokości 10% </a:t>
            </a:r>
            <a:r>
              <a:rPr lang="pl-PL" sz="2000" dirty="0">
                <a:latin typeface="Baskerville"/>
                <a:cs typeface="Baskerville"/>
              </a:rPr>
              <a:t>kosztów kwalifikowanych projektu </a:t>
            </a:r>
            <a:r>
              <a:rPr lang="pl-PL" sz="2000" dirty="0" smtClean="0">
                <a:latin typeface="Baskerville"/>
                <a:cs typeface="Baskerville"/>
              </a:rPr>
              <a:t>przekazywana będzie na zasadzie refundacji. </a:t>
            </a:r>
            <a:r>
              <a:rPr lang="pl-PL" sz="2000" b="1" dirty="0" smtClean="0">
                <a:latin typeface="Baskerville"/>
                <a:cs typeface="Baskerville"/>
              </a:rPr>
              <a:t>W związku z powyższym Podmioty Upoważnione zobowiązane są do zabezpieczenia 15% wkładu własnego w okresie realizacji projektu</a:t>
            </a:r>
            <a:r>
              <a:rPr lang="pl-PL" sz="2000" dirty="0" smtClean="0">
                <a:latin typeface="Baskerville"/>
                <a:cs typeface="Baskerville"/>
              </a:rPr>
              <a:t>, z czego część przekazywana będzie do Związku na sfinansowanie kosztów związanych z zarządzaniem, nadzorem i promocją projektu. Koszty te po uzyskaniu refundacji przez Związek będą gminom zwracane. </a:t>
            </a:r>
            <a:r>
              <a:rPr lang="pl-PL" sz="2000" b="1" dirty="0" smtClean="0">
                <a:latin typeface="Baskerville"/>
                <a:cs typeface="Baskerville"/>
              </a:rPr>
              <a:t>Konieczne będzie również zabezpieczenie 5% kwoty przyznanego dofinansowania, która zostanie zrefundowana po zakończeniu realizacji projektu.</a:t>
            </a:r>
            <a:endParaRPr lang="pl-PL" sz="2000" b="1" dirty="0">
              <a:latin typeface="Baskerville"/>
              <a:cs typeface="Baskerville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4178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u="sng" dirty="0" smtClean="0">
                <a:latin typeface="Baskerville"/>
                <a:cs typeface="Baskerville"/>
              </a:rPr>
              <a:t>Zadania do wykonania:</a:t>
            </a:r>
          </a:p>
          <a:p>
            <a:r>
              <a:rPr lang="pl-PL" dirty="0">
                <a:latin typeface="Baskerville"/>
                <a:cs typeface="Baskerville"/>
              </a:rPr>
              <a:t>p</a:t>
            </a:r>
            <a:r>
              <a:rPr lang="pl-PL" dirty="0" smtClean="0">
                <a:latin typeface="Baskerville"/>
                <a:cs typeface="Baskerville"/>
              </a:rPr>
              <a:t>odpisanie aneksu, procedur finansowych (wskazanie konta bankowego do rozliczeń przez Podmioty Upoważnione), podpisanie i przesłanie deklaracji wekslowej i weksla</a:t>
            </a:r>
          </a:p>
          <a:p>
            <a:r>
              <a:rPr lang="pl-PL" dirty="0" smtClean="0">
                <a:latin typeface="Baskerville"/>
                <a:cs typeface="Baskerville"/>
              </a:rPr>
              <a:t>weryfikacja dokumentacji projektowej i kosztorysów ofertowych pod kątem nazw producentów</a:t>
            </a:r>
          </a:p>
          <a:p>
            <a:r>
              <a:rPr lang="pl-PL" dirty="0" smtClean="0">
                <a:latin typeface="Baskerville"/>
                <a:cs typeface="Baskerville"/>
              </a:rPr>
              <a:t>aktualizacja SIWZ</a:t>
            </a:r>
          </a:p>
          <a:p>
            <a:r>
              <a:rPr lang="pl-PL" dirty="0">
                <a:latin typeface="Baskerville"/>
                <a:cs typeface="Baskerville"/>
              </a:rPr>
              <a:t>d</a:t>
            </a:r>
            <a:r>
              <a:rPr lang="pl-PL" dirty="0" smtClean="0">
                <a:latin typeface="Baskerville"/>
                <a:cs typeface="Baskerville"/>
              </a:rPr>
              <a:t>okonanie zgłoszenia wykonania (nie budowy!) </a:t>
            </a:r>
            <a:r>
              <a:rPr lang="pl-PL" dirty="0">
                <a:latin typeface="Baskerville"/>
                <a:cs typeface="Baskerville"/>
              </a:rPr>
              <a:t>ś</a:t>
            </a:r>
            <a:r>
              <a:rPr lang="pl-PL" dirty="0" smtClean="0">
                <a:latin typeface="Baskerville"/>
                <a:cs typeface="Baskerville"/>
              </a:rPr>
              <a:t>cieżki przyrodniczej na terenie składowiska</a:t>
            </a:r>
          </a:p>
          <a:p>
            <a:r>
              <a:rPr lang="pl-PL" dirty="0">
                <a:latin typeface="Baskerville"/>
                <a:cs typeface="Baskerville"/>
              </a:rPr>
              <a:t>a</a:t>
            </a:r>
            <a:r>
              <a:rPr lang="pl-PL" dirty="0" smtClean="0">
                <a:latin typeface="Baskerville"/>
                <a:cs typeface="Baskerville"/>
              </a:rPr>
              <a:t>ktualizacja kosztorysów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11196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5798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pl-PL" sz="2000" b="1" u="sng" dirty="0" smtClean="0">
                <a:latin typeface="Baskerville"/>
                <a:cs typeface="Baskerville"/>
              </a:rPr>
              <a:t>OSOBY DO KONTAKTU:</a:t>
            </a:r>
            <a:endParaRPr lang="pl-PL" sz="2000" b="1" u="sng" dirty="0">
              <a:latin typeface="Baskerville"/>
              <a:cs typeface="Baskerville"/>
            </a:endParaRPr>
          </a:p>
          <a:p>
            <a:pPr>
              <a:buClr>
                <a:schemeClr val="accent3"/>
              </a:buClr>
              <a:defRPr/>
            </a:pPr>
            <a:r>
              <a:rPr lang="pl-PL" sz="2400" b="1" dirty="0" smtClean="0">
                <a:latin typeface="Baskerville"/>
                <a:cs typeface="Baskerville"/>
              </a:rPr>
              <a:t>Marian Andrzej Kowalczyk </a:t>
            </a:r>
            <a:r>
              <a:rPr lang="pl-PL" sz="2400" dirty="0" smtClean="0">
                <a:latin typeface="Baskerville"/>
                <a:cs typeface="Baskerville"/>
              </a:rPr>
              <a:t>– Inspektor ds. rekultywacji składowisk, </a:t>
            </a:r>
            <a:r>
              <a:rPr lang="pl-PL" sz="2400" dirty="0">
                <a:latin typeface="Baskerville"/>
                <a:cs typeface="Baskerville"/>
              </a:rPr>
              <a:t>tel. 94 716 63 </a:t>
            </a:r>
            <a:r>
              <a:rPr lang="pl-PL" sz="2400" dirty="0" smtClean="0">
                <a:latin typeface="Baskerville"/>
                <a:cs typeface="Baskerville"/>
              </a:rPr>
              <a:t>84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"/>
                <a:cs typeface="Baskerville"/>
              </a:rPr>
              <a:t>, </a:t>
            </a:r>
            <a:r>
              <a:rPr lang="pl-PL" sz="2400" dirty="0" smtClean="0">
                <a:solidFill>
                  <a:srgbClr val="3399FF"/>
                </a:solidFill>
                <a:latin typeface="Baskerville"/>
                <a:cs typeface="Baskerville"/>
                <a:hlinkClick r:id="rId2"/>
              </a:rPr>
              <a:t>mk</a:t>
            </a:r>
            <a:r>
              <a:rPr lang="pl-PL" sz="2400" dirty="0">
                <a:solidFill>
                  <a:srgbClr val="3399FF"/>
                </a:solidFill>
                <a:latin typeface="Baskerville"/>
                <a:cs typeface="Baskerville"/>
                <a:hlinkClick r:id="rId2"/>
              </a:rPr>
              <a:t>@</a:t>
            </a:r>
            <a:r>
              <a:rPr lang="pl-PL" sz="2400" dirty="0" smtClean="0">
                <a:solidFill>
                  <a:srgbClr val="3399FF"/>
                </a:solidFill>
                <a:latin typeface="Baskerville"/>
                <a:cs typeface="Baskerville"/>
                <a:hlinkClick r:id="rId2"/>
              </a:rPr>
              <a:t>parseta.org.pl</a:t>
            </a:r>
            <a:endParaRPr lang="pl-PL" sz="2400" dirty="0">
              <a:latin typeface="Baskerville"/>
              <a:cs typeface="Baskerville"/>
            </a:endParaRPr>
          </a:p>
          <a:p>
            <a:pPr>
              <a:buClr>
                <a:schemeClr val="accent3"/>
              </a:buClr>
              <a:defRPr/>
            </a:pPr>
            <a:r>
              <a:rPr lang="pl-PL" sz="2400" b="1" dirty="0">
                <a:latin typeface="Baskerville"/>
                <a:cs typeface="Baskerville"/>
              </a:rPr>
              <a:t>Iwona Czerniec </a:t>
            </a:r>
            <a:r>
              <a:rPr lang="pl-PL" sz="2400" dirty="0">
                <a:latin typeface="Baskerville"/>
                <a:cs typeface="Baskerville"/>
              </a:rPr>
              <a:t>– </a:t>
            </a:r>
            <a:r>
              <a:rPr lang="pl-PL" sz="2400" dirty="0" smtClean="0">
                <a:latin typeface="Baskerville"/>
                <a:cs typeface="Baskerville"/>
              </a:rPr>
              <a:t>Pełnomocnik ds. realizacji projektu (MAO), tel</a:t>
            </a:r>
            <a:r>
              <a:rPr lang="pl-PL" sz="2400" dirty="0">
                <a:latin typeface="Baskerville"/>
                <a:cs typeface="Baskerville"/>
              </a:rPr>
              <a:t>. 94 311 72 47, 94 716 63 35, kom. 696 085 </a:t>
            </a:r>
            <a:r>
              <a:rPr lang="pl-PL" sz="2400" dirty="0" smtClean="0">
                <a:latin typeface="Baskerville"/>
                <a:cs typeface="Baskerville"/>
              </a:rPr>
              <a:t>442, </a:t>
            </a:r>
            <a:r>
              <a:rPr lang="pl-PL" sz="2400" dirty="0" smtClean="0">
                <a:latin typeface="Baskerville"/>
                <a:cs typeface="Baskerville"/>
                <a:hlinkClick r:id="rId3"/>
              </a:rPr>
              <a:t>ic</a:t>
            </a:r>
            <a:r>
              <a:rPr lang="pl-PL" sz="2400" dirty="0">
                <a:latin typeface="Baskerville"/>
                <a:cs typeface="Baskerville"/>
                <a:hlinkClick r:id="rId3"/>
              </a:rPr>
              <a:t>@</a:t>
            </a:r>
            <a:r>
              <a:rPr lang="pl-PL" sz="2400" dirty="0" smtClean="0">
                <a:latin typeface="Baskerville"/>
                <a:cs typeface="Baskerville"/>
                <a:hlinkClick r:id="rId3"/>
              </a:rPr>
              <a:t>parseta.org.pl</a:t>
            </a:r>
            <a:endParaRPr lang="pl-PL" sz="2400" dirty="0" smtClean="0">
              <a:latin typeface="Baskerville"/>
              <a:cs typeface="Baskerville"/>
            </a:endParaRPr>
          </a:p>
          <a:p>
            <a:pPr>
              <a:buClr>
                <a:schemeClr val="accent3"/>
              </a:buClr>
              <a:defRPr/>
            </a:pPr>
            <a:r>
              <a:rPr lang="pl-PL" sz="2400" b="1" dirty="0" smtClean="0">
                <a:latin typeface="Baskerville"/>
                <a:cs typeface="Baskerville"/>
              </a:rPr>
              <a:t>Edyta Tomaszewska </a:t>
            </a:r>
            <a:r>
              <a:rPr lang="pl-PL" sz="2400" dirty="0" smtClean="0">
                <a:latin typeface="Baskerville"/>
                <a:cs typeface="Baskerville"/>
              </a:rPr>
              <a:t>– Skarbnik </a:t>
            </a:r>
            <a:r>
              <a:rPr lang="pl-PL" sz="2400" dirty="0" err="1" smtClean="0">
                <a:latin typeface="Baskerville"/>
                <a:cs typeface="Baskerville"/>
              </a:rPr>
              <a:t>ZMiGDP</a:t>
            </a:r>
            <a:r>
              <a:rPr lang="pl-PL" sz="2400" dirty="0" smtClean="0">
                <a:latin typeface="Baskerville"/>
                <a:cs typeface="Baskerville"/>
              </a:rPr>
              <a:t>,                tel. 94 311 72 47, </a:t>
            </a:r>
            <a:r>
              <a:rPr lang="pl-PL" sz="2400" dirty="0" smtClean="0">
                <a:latin typeface="Baskerville"/>
                <a:cs typeface="Baskerville"/>
                <a:hlinkClick r:id="rId4"/>
              </a:rPr>
              <a:t>et@parseta.org.pl</a:t>
            </a:r>
            <a:endParaRPr lang="pl-PL" sz="2400" dirty="0" smtClean="0">
              <a:latin typeface="Baskerville"/>
              <a:cs typeface="Baskerville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pl-PL" dirty="0">
              <a:latin typeface="Baskerville"/>
              <a:cs typeface="Baskerville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</a:t>
            </a:r>
            <a:r>
              <a:rPr lang="pl-PL" sz="2000" b="1" dirty="0" smtClean="0">
                <a:latin typeface="Baskerville"/>
                <a:cs typeface="Baskerville"/>
              </a:rPr>
              <a:t>sąsiednich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692723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921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latin typeface="Baskerville"/>
                <a:cs typeface="Baskerville"/>
              </a:rPr>
              <a:t>w</a:t>
            </a:r>
            <a:r>
              <a:rPr lang="pl-PL" b="1" dirty="0" smtClean="0">
                <a:latin typeface="Baskerville"/>
                <a:cs typeface="Baskerville"/>
              </a:rPr>
              <a:t> § 4 </a:t>
            </a:r>
            <a:r>
              <a:rPr lang="pl-PL" b="1" dirty="0">
                <a:latin typeface="Baskerville"/>
                <a:cs typeface="Baskerville"/>
              </a:rPr>
              <a:t>Zasady finansowania i rozliczania Projektu</a:t>
            </a:r>
            <a:r>
              <a:rPr lang="cs-CZ" dirty="0">
                <a:latin typeface="Baskerville"/>
                <a:cs typeface="Baskerville"/>
              </a:rPr>
              <a:t> </a:t>
            </a:r>
            <a:r>
              <a:rPr lang="cs-CZ" dirty="0" smtClean="0">
                <a:latin typeface="Baskerville"/>
                <a:cs typeface="Baskerville"/>
              </a:rPr>
              <a:t> </a:t>
            </a:r>
            <a:r>
              <a:rPr lang="cs-CZ" dirty="0" err="1" smtClean="0">
                <a:latin typeface="Baskerville"/>
                <a:cs typeface="Baskerville"/>
              </a:rPr>
              <a:t>dodano</a:t>
            </a:r>
            <a:r>
              <a:rPr lang="cs-CZ" dirty="0" smtClean="0">
                <a:latin typeface="Baskerville"/>
                <a:cs typeface="Baskerville"/>
              </a:rPr>
              <a:t> </a:t>
            </a:r>
            <a:r>
              <a:rPr lang="cs-CZ" dirty="0" err="1" smtClean="0">
                <a:latin typeface="Baskerville"/>
                <a:cs typeface="Baskerville"/>
              </a:rPr>
              <a:t>zapis</a:t>
            </a:r>
            <a:r>
              <a:rPr lang="cs-CZ" dirty="0" smtClean="0">
                <a:latin typeface="Baskerville"/>
                <a:cs typeface="Baskerville"/>
              </a:rPr>
              <a:t>: „</a:t>
            </a:r>
            <a:r>
              <a:rPr lang="pl-PL" dirty="0" smtClean="0">
                <a:latin typeface="Baskerville"/>
                <a:cs typeface="Baskerville"/>
              </a:rPr>
              <a:t>W </a:t>
            </a:r>
            <a:r>
              <a:rPr lang="pl-PL" dirty="0">
                <a:latin typeface="Baskerville"/>
                <a:cs typeface="Baskerville"/>
              </a:rPr>
              <a:t>ramach realizacji Projektu, Beneficjent ponosi koszty związane z zarządzaniem, promocją i nadzorem, Podmiot Upoważniony natomiast ponosi koszty związane z robotami związanymi z rekultywacją składowisk oraz budową ścieżki </a:t>
            </a:r>
            <a:r>
              <a:rPr lang="pl-PL" dirty="0" smtClean="0">
                <a:latin typeface="Baskerville"/>
                <a:cs typeface="Baskerville"/>
              </a:rPr>
              <a:t>przyrodniczej”</a:t>
            </a:r>
            <a:endParaRPr lang="pl-PL" b="1" dirty="0" smtClean="0">
              <a:latin typeface="Baskerville"/>
              <a:cs typeface="Baskerville"/>
            </a:endParaRPr>
          </a:p>
          <a:p>
            <a:r>
              <a:rPr lang="pl-PL" b="1" dirty="0">
                <a:latin typeface="Baskerville"/>
                <a:cs typeface="Baskerville"/>
              </a:rPr>
              <a:t>w</a:t>
            </a:r>
            <a:r>
              <a:rPr lang="pl-PL" b="1" dirty="0" smtClean="0">
                <a:latin typeface="Baskerville"/>
                <a:cs typeface="Baskerville"/>
              </a:rPr>
              <a:t> § 5 Zamówienia Publiczne </a:t>
            </a:r>
            <a:r>
              <a:rPr lang="pl-PL" dirty="0" smtClean="0">
                <a:latin typeface="Baskerville"/>
                <a:cs typeface="Baskerville"/>
              </a:rPr>
              <a:t>dodano zapis: „Podmiot </a:t>
            </a:r>
            <a:r>
              <a:rPr lang="pl-PL" dirty="0">
                <a:latin typeface="Baskerville"/>
                <a:cs typeface="Baskerville"/>
              </a:rPr>
              <a:t>Upoważniony umożliwi uczestniczenie przedstawicielowi Beneficjenta w posiedzeniach Komisji Przetargowej powołanej przez Podmiot Upoważniony w charakterze </a:t>
            </a:r>
            <a:r>
              <a:rPr lang="pl-PL" dirty="0" smtClean="0">
                <a:latin typeface="Baskerville"/>
                <a:cs typeface="Baskerville"/>
              </a:rPr>
              <a:t>Członka Komisji”, oraz „W </a:t>
            </a:r>
            <a:r>
              <a:rPr lang="pl-PL" dirty="0">
                <a:latin typeface="Baskerville"/>
                <a:cs typeface="Baskerville"/>
              </a:rPr>
              <a:t>przypadku konieczności aneksowania umowy zawartej z Wykonawcą wybranym w postępowaniu o udzielenie zamówienia publicznego, Podmiot Upoważniony zobowiązany jest do uzyskania pisemnej akceptacji Beneficjenta przed podpisaniem aneksu do umowy</a:t>
            </a:r>
            <a:r>
              <a:rPr lang="pl-PL" dirty="0" smtClean="0">
                <a:latin typeface="Baskerville"/>
                <a:cs typeface="Baskerville"/>
              </a:rPr>
              <a:t>.”</a:t>
            </a:r>
            <a:endParaRPr lang="cs-CZ" dirty="0">
              <a:latin typeface="Baskerville"/>
              <a:cs typeface="Baskerville"/>
            </a:endParaRPr>
          </a:p>
          <a:p>
            <a:endParaRPr lang="cs-CZ" dirty="0">
              <a:latin typeface="Baskerville"/>
              <a:cs typeface="Baskerville"/>
            </a:endParaRPr>
          </a:p>
          <a:p>
            <a:endParaRPr lang="pl-PL" dirty="0">
              <a:latin typeface="Baskerville"/>
              <a:cs typeface="Baskerville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</a:t>
            </a:r>
            <a:r>
              <a:rPr lang="pl-PL" sz="2000" b="1" dirty="0" smtClean="0">
                <a:latin typeface="Baskerville"/>
                <a:cs typeface="Baskerville"/>
              </a:rPr>
              <a:t>zmiany w Porozumieniu</a:t>
            </a:r>
            <a:endParaRPr lang="pl-PL" sz="2000" dirty="0"/>
          </a:p>
        </p:txBody>
      </p:sp>
      <p:pic>
        <p:nvPicPr>
          <p:cNvPr id="4" name="Obraz 3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60" y="5957048"/>
            <a:ext cx="1344667" cy="659494"/>
          </a:xfrm>
          <a:prstGeom prst="rect">
            <a:avLst/>
          </a:prstGeom>
          <a:noFill/>
        </p:spPr>
      </p:pic>
      <p:pic>
        <p:nvPicPr>
          <p:cNvPr id="5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992655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192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latin typeface="Baskerville"/>
                <a:cs typeface="Baskerville"/>
              </a:rPr>
              <a:t>w § 6 Zabezpieczenia i sankcje za nie wywiązywanie się ze zobowiązań Porozumienia</a:t>
            </a:r>
            <a:r>
              <a:rPr lang="cs-CZ" dirty="0">
                <a:latin typeface="Baskerville"/>
                <a:cs typeface="Baskerville"/>
              </a:rPr>
              <a:t> </a:t>
            </a:r>
            <a:r>
              <a:rPr lang="cs-CZ" dirty="0" err="1">
                <a:latin typeface="Baskerville"/>
                <a:cs typeface="Baskerville"/>
              </a:rPr>
              <a:t>zmieniono</a:t>
            </a:r>
            <a:r>
              <a:rPr lang="cs-CZ" dirty="0">
                <a:latin typeface="Baskerville"/>
                <a:cs typeface="Baskerville"/>
              </a:rPr>
              <a:t> </a:t>
            </a:r>
            <a:r>
              <a:rPr lang="cs-CZ" dirty="0" err="1">
                <a:latin typeface="Baskerville"/>
                <a:cs typeface="Baskerville"/>
              </a:rPr>
              <a:t>termin</a:t>
            </a:r>
            <a:r>
              <a:rPr lang="cs-CZ" dirty="0">
                <a:latin typeface="Baskerville"/>
                <a:cs typeface="Baskerville"/>
              </a:rPr>
              <a:t> </a:t>
            </a:r>
            <a:r>
              <a:rPr lang="cs-CZ" dirty="0" err="1">
                <a:latin typeface="Baskerville"/>
                <a:cs typeface="Baskerville"/>
              </a:rPr>
              <a:t>dostarczenia</a:t>
            </a:r>
            <a:r>
              <a:rPr lang="cs-CZ" dirty="0">
                <a:latin typeface="Baskerville"/>
                <a:cs typeface="Baskerville"/>
              </a:rPr>
              <a:t> </a:t>
            </a:r>
            <a:r>
              <a:rPr lang="cs-CZ" dirty="0" err="1">
                <a:latin typeface="Baskerville"/>
                <a:cs typeface="Baskerville"/>
              </a:rPr>
              <a:t>weksla</a:t>
            </a:r>
            <a:r>
              <a:rPr lang="cs-CZ" dirty="0">
                <a:latin typeface="Baskerville"/>
                <a:cs typeface="Baskerville"/>
              </a:rPr>
              <a:t> in blanco na 30 dni od daty </a:t>
            </a:r>
            <a:r>
              <a:rPr lang="cs-CZ" dirty="0" err="1">
                <a:latin typeface="Baskerville"/>
                <a:cs typeface="Baskerville"/>
              </a:rPr>
              <a:t>podpisania</a:t>
            </a:r>
            <a:r>
              <a:rPr lang="cs-CZ" dirty="0">
                <a:latin typeface="Baskerville"/>
                <a:cs typeface="Baskerville"/>
              </a:rPr>
              <a:t> </a:t>
            </a:r>
            <a:r>
              <a:rPr lang="cs-CZ" dirty="0" err="1">
                <a:latin typeface="Baskerville"/>
                <a:cs typeface="Baskerville"/>
              </a:rPr>
              <a:t>aneksu</a:t>
            </a:r>
            <a:r>
              <a:rPr lang="cs-CZ" dirty="0">
                <a:latin typeface="Baskerville"/>
                <a:cs typeface="Baskerville"/>
              </a:rPr>
              <a:t> do </a:t>
            </a:r>
            <a:r>
              <a:rPr lang="cs-CZ" dirty="0" err="1">
                <a:latin typeface="Baskerville"/>
                <a:cs typeface="Baskerville"/>
              </a:rPr>
              <a:t>Porozumienia</a:t>
            </a:r>
            <a:r>
              <a:rPr lang="cs-CZ" dirty="0">
                <a:latin typeface="Baskerville"/>
                <a:cs typeface="Baskerville"/>
              </a:rPr>
              <a:t>,</a:t>
            </a:r>
          </a:p>
          <a:p>
            <a:r>
              <a:rPr lang="cs-CZ" b="1" dirty="0" err="1">
                <a:latin typeface="Baskerville"/>
                <a:cs typeface="Baskerville"/>
              </a:rPr>
              <a:t>Zaktualizowano</a:t>
            </a:r>
            <a:r>
              <a:rPr lang="cs-CZ" b="1" dirty="0">
                <a:latin typeface="Baskerville"/>
                <a:cs typeface="Baskerville"/>
              </a:rPr>
              <a:t> </a:t>
            </a:r>
            <a:r>
              <a:rPr lang="cs-CZ" b="1" dirty="0" err="1">
                <a:latin typeface="Baskerville"/>
                <a:cs typeface="Baskerville"/>
              </a:rPr>
              <a:t>załącznik</a:t>
            </a:r>
            <a:r>
              <a:rPr lang="cs-CZ" b="1" dirty="0">
                <a:latin typeface="Baskerville"/>
                <a:cs typeface="Baskerville"/>
              </a:rPr>
              <a:t> </a:t>
            </a:r>
            <a:r>
              <a:rPr lang="cs-CZ" b="1" dirty="0" err="1">
                <a:latin typeface="Baskerville"/>
                <a:cs typeface="Baskerville"/>
              </a:rPr>
              <a:t>nr</a:t>
            </a:r>
            <a:r>
              <a:rPr lang="cs-CZ" b="1" dirty="0">
                <a:latin typeface="Baskerville"/>
                <a:cs typeface="Baskerville"/>
              </a:rPr>
              <a:t> 1 do </a:t>
            </a:r>
            <a:r>
              <a:rPr lang="cs-CZ" b="1" dirty="0" err="1">
                <a:latin typeface="Baskerville"/>
                <a:cs typeface="Baskerville"/>
              </a:rPr>
              <a:t>Porozumienia</a:t>
            </a:r>
            <a:r>
              <a:rPr lang="cs-CZ" b="1" dirty="0" smtClean="0">
                <a:latin typeface="Baskerville"/>
                <a:cs typeface="Baskerville"/>
              </a:rPr>
              <a:t>.</a:t>
            </a:r>
          </a:p>
          <a:p>
            <a:r>
              <a:rPr lang="cs-CZ" b="1" dirty="0" err="1" smtClean="0">
                <a:latin typeface="Baskerville"/>
                <a:cs typeface="Baskerville"/>
              </a:rPr>
              <a:t>Dodano</a:t>
            </a:r>
            <a:r>
              <a:rPr lang="cs-CZ" b="1" dirty="0" smtClean="0">
                <a:latin typeface="Baskerville"/>
                <a:cs typeface="Baskerville"/>
              </a:rPr>
              <a:t> </a:t>
            </a:r>
            <a:r>
              <a:rPr lang="cs-CZ" b="1" dirty="0" err="1">
                <a:latin typeface="Baskerville"/>
                <a:cs typeface="Baskerville"/>
              </a:rPr>
              <a:t>z</a:t>
            </a:r>
            <a:r>
              <a:rPr lang="cs-CZ" b="1" dirty="0" err="1" smtClean="0">
                <a:latin typeface="Baskerville"/>
                <a:cs typeface="Baskerville"/>
              </a:rPr>
              <a:t>ałącznik</a:t>
            </a:r>
            <a:r>
              <a:rPr lang="cs-CZ" b="1" dirty="0" smtClean="0">
                <a:latin typeface="Baskerville"/>
                <a:cs typeface="Baskerville"/>
              </a:rPr>
              <a:t> </a:t>
            </a:r>
            <a:r>
              <a:rPr lang="cs-CZ" b="1" dirty="0" err="1" smtClean="0">
                <a:latin typeface="Baskerville"/>
                <a:cs typeface="Baskerville"/>
              </a:rPr>
              <a:t>nr</a:t>
            </a:r>
            <a:r>
              <a:rPr lang="cs-CZ" b="1" dirty="0" smtClean="0">
                <a:latin typeface="Baskerville"/>
                <a:cs typeface="Baskerville"/>
              </a:rPr>
              <a:t> 3 do </a:t>
            </a:r>
            <a:r>
              <a:rPr lang="cs-CZ" b="1" dirty="0" err="1" smtClean="0">
                <a:latin typeface="Baskerville"/>
                <a:cs typeface="Baskerville"/>
              </a:rPr>
              <a:t>Porozumienia</a:t>
            </a:r>
            <a:r>
              <a:rPr lang="cs-CZ" b="1" dirty="0" smtClean="0">
                <a:latin typeface="Baskerville"/>
                <a:cs typeface="Baskerville"/>
              </a:rPr>
              <a:t> </a:t>
            </a:r>
            <a:r>
              <a:rPr lang="cs-CZ" dirty="0" smtClean="0">
                <a:latin typeface="Baskerville"/>
                <a:cs typeface="Baskerville"/>
              </a:rPr>
              <a:t>z </a:t>
            </a:r>
            <a:r>
              <a:rPr lang="cs-CZ" dirty="0" err="1" smtClean="0">
                <a:latin typeface="Baskerville"/>
                <a:cs typeface="Baskerville"/>
              </a:rPr>
              <a:t>wyszczególnieniem</a:t>
            </a:r>
            <a:r>
              <a:rPr lang="cs-CZ" dirty="0" smtClean="0">
                <a:latin typeface="Baskerville"/>
                <a:cs typeface="Baskerville"/>
              </a:rPr>
              <a:t> </a:t>
            </a:r>
            <a:r>
              <a:rPr lang="cs-CZ" dirty="0" err="1" smtClean="0">
                <a:latin typeface="Baskerville"/>
                <a:cs typeface="Baskerville"/>
              </a:rPr>
              <a:t>kwot</a:t>
            </a:r>
            <a:r>
              <a:rPr lang="cs-CZ" dirty="0" smtClean="0">
                <a:latin typeface="Baskerville"/>
                <a:cs typeface="Baskerville"/>
              </a:rPr>
              <a:t> </a:t>
            </a:r>
            <a:r>
              <a:rPr lang="cs-CZ" dirty="0" err="1" smtClean="0">
                <a:latin typeface="Baskerville"/>
                <a:cs typeface="Baskerville"/>
              </a:rPr>
              <a:t>wkładu</a:t>
            </a:r>
            <a:r>
              <a:rPr lang="cs-CZ" dirty="0" smtClean="0">
                <a:latin typeface="Baskerville"/>
                <a:cs typeface="Baskerville"/>
              </a:rPr>
              <a:t> </a:t>
            </a:r>
            <a:r>
              <a:rPr lang="cs-CZ" dirty="0" err="1" smtClean="0">
                <a:latin typeface="Baskerville"/>
                <a:cs typeface="Baskerville"/>
              </a:rPr>
              <a:t>własnego</a:t>
            </a:r>
            <a:r>
              <a:rPr lang="cs-CZ" dirty="0" smtClean="0">
                <a:latin typeface="Baskerville"/>
                <a:cs typeface="Baskerville"/>
              </a:rPr>
              <a:t> oraz </a:t>
            </a:r>
            <a:r>
              <a:rPr lang="cs-CZ" dirty="0" err="1" smtClean="0">
                <a:latin typeface="Baskerville"/>
                <a:cs typeface="Baskerville"/>
              </a:rPr>
              <a:t>wpłat</a:t>
            </a:r>
            <a:r>
              <a:rPr lang="cs-CZ" dirty="0" smtClean="0">
                <a:latin typeface="Baskerville"/>
                <a:cs typeface="Baskerville"/>
              </a:rPr>
              <a:t> do </a:t>
            </a:r>
            <a:r>
              <a:rPr lang="cs-CZ" dirty="0" err="1" smtClean="0">
                <a:latin typeface="Baskerville"/>
                <a:cs typeface="Baskerville"/>
              </a:rPr>
              <a:t>ZMiGDP</a:t>
            </a:r>
            <a:endParaRPr lang="pl-PL" dirty="0">
              <a:latin typeface="Baskerville"/>
              <a:cs typeface="Baskerville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</a:t>
            </a:r>
            <a:r>
              <a:rPr lang="pl-PL" sz="2000" b="1" dirty="0" smtClean="0">
                <a:latin typeface="Baskerville"/>
                <a:cs typeface="Baskerville"/>
              </a:rPr>
              <a:t>zmiany w Porozumieniu</a:t>
            </a:r>
            <a:endParaRPr lang="pl-PL" sz="2000" dirty="0"/>
          </a:p>
        </p:txBody>
      </p:sp>
      <p:pic>
        <p:nvPicPr>
          <p:cNvPr id="4" name="Obraz 3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5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749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l-PL" sz="2800" b="1" dirty="0" smtClean="0">
              <a:latin typeface="Baskerville"/>
              <a:cs typeface="Baskerville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200" b="1" dirty="0" smtClean="0">
                <a:latin typeface="Baskerville"/>
                <a:cs typeface="Baskerville"/>
              </a:rPr>
              <a:t>PROCEDURY DOTYCZĄCE FINANSOWANIA PROJEKTU</a:t>
            </a:r>
            <a:endParaRPr lang="cs-CZ" sz="3200" b="1" dirty="0">
              <a:latin typeface="Baskerville"/>
              <a:cs typeface="Baskerville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</a:t>
            </a:r>
            <a:r>
              <a:rPr lang="pl-PL" sz="2000" b="1" dirty="0" smtClean="0">
                <a:latin typeface="Baskerville"/>
                <a:cs typeface="Baskerville"/>
              </a:rPr>
              <a:t>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088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 smtClean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 smtClean="0">
                <a:latin typeface="Baskerville"/>
                <a:cs typeface="Baskerville"/>
              </a:rPr>
              <a:t>ZMiGDP</a:t>
            </a:r>
            <a:r>
              <a:rPr lang="pl-PL" sz="2000" b="1" dirty="0" smtClean="0">
                <a:latin typeface="Baskerville"/>
                <a:cs typeface="Baskerville"/>
              </a:rPr>
              <a:t> oraz gmin sąsiednich – procedury finansowe</a:t>
            </a:r>
            <a:endParaRPr lang="pl-PL" sz="2000" b="1" dirty="0">
              <a:latin typeface="Baskerville"/>
              <a:cs typeface="Baskerville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l-PL" dirty="0">
                <a:latin typeface="Baskerville"/>
                <a:cs typeface="Baskerville"/>
              </a:rPr>
              <a:t>Beneficjent (</a:t>
            </a:r>
            <a:r>
              <a:rPr lang="pl-PL" dirty="0" err="1">
                <a:latin typeface="Baskerville"/>
                <a:cs typeface="Baskerville"/>
              </a:rPr>
              <a:t>ZMiGDP</a:t>
            </a:r>
            <a:r>
              <a:rPr lang="pl-PL" dirty="0">
                <a:latin typeface="Baskerville"/>
                <a:cs typeface="Baskerville"/>
              </a:rPr>
              <a:t>) otrzymywał będzie dofinansowanie w formie:</a:t>
            </a:r>
            <a:endParaRPr lang="cs-CZ" dirty="0">
              <a:latin typeface="Baskerville"/>
              <a:cs typeface="Baskerville"/>
            </a:endParaRPr>
          </a:p>
          <a:p>
            <a:pPr lvl="0"/>
            <a:r>
              <a:rPr lang="pl-PL" dirty="0">
                <a:latin typeface="Baskerville"/>
                <a:cs typeface="Baskerville"/>
              </a:rPr>
              <a:t>zaliczki,</a:t>
            </a:r>
            <a:endParaRPr lang="cs-CZ" dirty="0">
              <a:latin typeface="Baskerville"/>
              <a:cs typeface="Baskerville"/>
            </a:endParaRPr>
          </a:p>
          <a:p>
            <a:pPr lvl="0"/>
            <a:r>
              <a:rPr lang="pl-PL" dirty="0">
                <a:latin typeface="Baskerville"/>
                <a:cs typeface="Baskerville"/>
              </a:rPr>
              <a:t>płatności pośrednich, </a:t>
            </a:r>
            <a:endParaRPr lang="cs-CZ" dirty="0">
              <a:latin typeface="Baskerville"/>
              <a:cs typeface="Baskerville"/>
            </a:endParaRPr>
          </a:p>
          <a:p>
            <a:pPr marL="0" indent="0">
              <a:buNone/>
            </a:pPr>
            <a:r>
              <a:rPr lang="pl-PL" dirty="0">
                <a:latin typeface="Baskerville"/>
                <a:cs typeface="Baskerville"/>
              </a:rPr>
              <a:t>w łącznej wysokości nie większej niż 25 764 873,80 zł, oraz</a:t>
            </a:r>
            <a:endParaRPr lang="cs-CZ" dirty="0">
              <a:latin typeface="Baskerville"/>
              <a:cs typeface="Baskerville"/>
            </a:endParaRPr>
          </a:p>
          <a:p>
            <a:pPr lvl="0"/>
            <a:r>
              <a:rPr lang="pl-PL" dirty="0">
                <a:latin typeface="Baskerville"/>
                <a:cs typeface="Baskerville"/>
              </a:rPr>
              <a:t>płatności końcowej, stanowiącej 5% przyznanego dofinansowania, wypłacanej po akceptacji przez Instytucję Wdrażającą przedłożonego przez Beneficjenta wniosku o płatność końcową.</a:t>
            </a:r>
            <a:endParaRPr lang="cs-CZ" dirty="0">
              <a:latin typeface="Baskerville"/>
              <a:cs typeface="Baskerville"/>
            </a:endParaRPr>
          </a:p>
          <a:p>
            <a:endParaRPr lang="pl-PL" dirty="0"/>
          </a:p>
        </p:txBody>
      </p:sp>
      <p:pic>
        <p:nvPicPr>
          <p:cNvPr id="4" name="Obraz 3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20432"/>
            <a:ext cx="1828800" cy="896937"/>
          </a:xfrm>
          <a:prstGeom prst="rect">
            <a:avLst/>
          </a:prstGeom>
          <a:noFill/>
        </p:spPr>
      </p:pic>
      <p:pic>
        <p:nvPicPr>
          <p:cNvPr id="5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745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AA006219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5361" r="-45361"/>
          <a:stretch>
            <a:fillRect/>
          </a:stretch>
        </p:blipFill>
        <p:spPr>
          <a:xfrm>
            <a:off x="625957" y="2900120"/>
            <a:ext cx="3267481" cy="2556971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 smtClean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 smtClean="0">
                <a:latin typeface="Baskerville"/>
                <a:cs typeface="Baskerville"/>
              </a:rPr>
              <a:t>ZMiGDP</a:t>
            </a:r>
            <a:r>
              <a:rPr lang="pl-PL" sz="2000" b="1" dirty="0" smtClean="0">
                <a:latin typeface="Baskerville"/>
                <a:cs typeface="Baskerville"/>
              </a:rPr>
              <a:t> oraz gmin sąsiednich – procedury finansowe</a:t>
            </a:r>
            <a:endParaRPr lang="pl-PL" sz="2000" b="1" dirty="0">
              <a:latin typeface="Baskerville"/>
              <a:cs typeface="Baskerville"/>
            </a:endParaRPr>
          </a:p>
        </p:txBody>
      </p:sp>
      <p:sp>
        <p:nvSpPr>
          <p:cNvPr id="6" name="PoleTekstowe 5"/>
          <p:cNvSpPr txBox="1"/>
          <p:nvPr/>
        </p:nvSpPr>
        <p:spPr>
          <a:xfrm>
            <a:off x="4437683" y="3628756"/>
            <a:ext cx="295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Baskerville"/>
                <a:cs typeface="Baskerville"/>
              </a:rPr>
              <a:t>ZALICZKI</a:t>
            </a:r>
            <a:endParaRPr lang="pl-PL" sz="3600" b="1" dirty="0">
              <a:latin typeface="Baskerville"/>
              <a:cs typeface="Baskerville"/>
            </a:endParaRPr>
          </a:p>
        </p:txBody>
      </p:sp>
      <p:pic>
        <p:nvPicPr>
          <p:cNvPr id="7" name="Obraz 6" descr="INFRASTRUKTURA_I_SRODOWIS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8" name="Obraz 3" descr="UE+FS_L-k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609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latin typeface="Baskerville"/>
                <a:cs typeface="Baskerville"/>
              </a:rPr>
              <a:t>Transze dofinansowania w formie zaliczki i refundacji, Beneficjent będzie przekazywał Podmiotowi Upoważnionemu </a:t>
            </a:r>
            <a:r>
              <a:rPr lang="pl-PL" dirty="0" smtClean="0">
                <a:latin typeface="Baskerville"/>
                <a:cs typeface="Baskerville"/>
              </a:rPr>
              <a:t>rachunek </a:t>
            </a:r>
            <a:r>
              <a:rPr lang="pl-PL" dirty="0">
                <a:latin typeface="Baskerville"/>
                <a:cs typeface="Baskerville"/>
              </a:rPr>
              <a:t>bankowy dedykowany projektowi</a:t>
            </a:r>
            <a:r>
              <a:rPr lang="cs-CZ" dirty="0">
                <a:latin typeface="Baskerville"/>
                <a:cs typeface="Baskerville"/>
              </a:rPr>
              <a:t> </a:t>
            </a:r>
            <a:endParaRPr lang="cs-CZ" dirty="0" smtClean="0">
              <a:latin typeface="Baskerville"/>
              <a:cs typeface="Baskerville"/>
            </a:endParaRPr>
          </a:p>
          <a:p>
            <a:pPr lvl="0"/>
            <a:r>
              <a:rPr lang="pl-PL" dirty="0">
                <a:latin typeface="Baskerville"/>
                <a:cs typeface="Baskerville"/>
              </a:rPr>
              <a:t>Transza dofinansowania w formie zaliczki może zostać przekazana Podmiotowi Upoważnionemu na podstawie kserokopii faktury lub innego równoważnego dokumentu finansowego.</a:t>
            </a:r>
            <a:endParaRPr lang="cs-CZ" dirty="0">
              <a:latin typeface="Baskerville"/>
              <a:cs typeface="Baskerville"/>
            </a:endParaRPr>
          </a:p>
          <a:p>
            <a:pPr lvl="0"/>
            <a:r>
              <a:rPr lang="pl-PL" dirty="0">
                <a:latin typeface="Baskerville"/>
                <a:cs typeface="Baskerville"/>
              </a:rPr>
              <a:t>Dokument, na podstawie którego Podmiot Upoważniony będzie ubiegał się o dofinansowanie musi być opisany zgodnie z wytycznymi w tym zakresie (wzór stanowi załącznik nr 1 do Procedury), zatwierdzony do wypłaty, zawierający klasyfikację wydatku strukturalnego oraz potwierdzony za zgodność z oryginałem przez osobę upoważnioną do reprezentowania Podmiotu Upoważnionego.</a:t>
            </a:r>
            <a:endParaRPr lang="cs-CZ" dirty="0">
              <a:latin typeface="Baskerville"/>
              <a:cs typeface="Baskerville"/>
            </a:endParaRPr>
          </a:p>
          <a:p>
            <a:endParaRPr lang="pl-PL" dirty="0">
              <a:latin typeface="Baskerville"/>
              <a:cs typeface="Baskerville"/>
            </a:endParaRPr>
          </a:p>
        </p:txBody>
      </p:sp>
      <p:pic>
        <p:nvPicPr>
          <p:cNvPr id="4" name="Obraz 3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776258"/>
            <a:ext cx="1667939" cy="818043"/>
          </a:xfrm>
          <a:prstGeom prst="rect">
            <a:avLst/>
          </a:prstGeom>
          <a:noFill/>
        </p:spPr>
      </p:pic>
      <p:pic>
        <p:nvPicPr>
          <p:cNvPr id="5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743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>
                <a:latin typeface="Baskerville"/>
                <a:cs typeface="Baskerville"/>
              </a:rPr>
              <a:t>Do dokumentu finansowego musi być załączony protokół odbioru robót, </a:t>
            </a:r>
            <a:endParaRPr lang="pl-PL" dirty="0" smtClean="0">
              <a:latin typeface="Baskerville"/>
              <a:cs typeface="Baskerville"/>
            </a:endParaRPr>
          </a:p>
          <a:p>
            <a:pPr lvl="0"/>
            <a:r>
              <a:rPr lang="pl-PL" b="1" dirty="0" smtClean="0">
                <a:latin typeface="Baskerville"/>
                <a:cs typeface="Baskerville"/>
              </a:rPr>
              <a:t>Kserokopie </a:t>
            </a:r>
            <a:r>
              <a:rPr lang="pl-PL" b="1" dirty="0">
                <a:latin typeface="Baskerville"/>
                <a:cs typeface="Baskerville"/>
              </a:rPr>
              <a:t>dokumentów </a:t>
            </a:r>
            <a:r>
              <a:rPr lang="pl-PL" b="1" dirty="0" smtClean="0">
                <a:latin typeface="Baskerville"/>
                <a:cs typeface="Baskerville"/>
              </a:rPr>
              <a:t>muszą </a:t>
            </a:r>
            <a:r>
              <a:rPr lang="pl-PL" b="1" dirty="0">
                <a:latin typeface="Baskerville"/>
                <a:cs typeface="Baskerville"/>
              </a:rPr>
              <a:t>być dostarczone do siedziby Beneficjenta najpóźniej na 15 dni przed upływem terminu płatności faktury lub innego równoważnego dokumentu finansowego.</a:t>
            </a:r>
            <a:endParaRPr lang="cs-CZ" dirty="0">
              <a:latin typeface="Baskerville"/>
              <a:cs typeface="Baskerville"/>
            </a:endParaRPr>
          </a:p>
          <a:p>
            <a:pPr lvl="0"/>
            <a:r>
              <a:rPr lang="pl-PL" dirty="0">
                <a:latin typeface="Baskerville"/>
                <a:cs typeface="Baskerville"/>
              </a:rPr>
              <a:t>Po otrzymaniu </a:t>
            </a:r>
            <a:r>
              <a:rPr lang="pl-PL" dirty="0" smtClean="0">
                <a:latin typeface="Baskerville"/>
                <a:cs typeface="Baskerville"/>
              </a:rPr>
              <a:t>dokumentów, </a:t>
            </a:r>
            <a:r>
              <a:rPr lang="pl-PL" dirty="0">
                <a:latin typeface="Baskerville"/>
                <a:cs typeface="Baskerville"/>
              </a:rPr>
              <a:t>Beneficjent dokonuje przelewu środków z konta </a:t>
            </a:r>
            <a:r>
              <a:rPr lang="pl-PL" dirty="0" err="1">
                <a:latin typeface="Baskerville"/>
                <a:cs typeface="Baskerville"/>
              </a:rPr>
              <a:t>ZMiGDP</a:t>
            </a:r>
            <a:r>
              <a:rPr lang="pl-PL" dirty="0">
                <a:latin typeface="Baskerville"/>
                <a:cs typeface="Baskerville"/>
              </a:rPr>
              <a:t> dot. zaliczki na konto Podmiotu </a:t>
            </a:r>
            <a:r>
              <a:rPr lang="pl-PL" dirty="0" smtClean="0">
                <a:latin typeface="Baskerville"/>
                <a:cs typeface="Baskerville"/>
              </a:rPr>
              <a:t>Upoważnionego. </a:t>
            </a:r>
            <a:endParaRPr lang="cs-CZ" dirty="0">
              <a:latin typeface="Baskerville"/>
              <a:cs typeface="Baskerville"/>
            </a:endParaRPr>
          </a:p>
          <a:p>
            <a:endParaRPr lang="pl-PL" dirty="0">
              <a:latin typeface="Baskerville"/>
              <a:cs typeface="Baskerville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2000" b="1" dirty="0">
                <a:latin typeface="Baskerville"/>
                <a:cs typeface="Baskerville"/>
              </a:rPr>
              <a:t>Rekultywacja składowisk odpadów komunalnych na terenie </a:t>
            </a:r>
            <a:r>
              <a:rPr lang="pl-PL" sz="2000" b="1" dirty="0" err="1">
                <a:latin typeface="Baskerville"/>
                <a:cs typeface="Baskerville"/>
              </a:rPr>
              <a:t>ZMiGDP</a:t>
            </a:r>
            <a:r>
              <a:rPr lang="pl-PL" sz="2000" b="1" dirty="0">
                <a:latin typeface="Baskerville"/>
                <a:cs typeface="Baskerville"/>
              </a:rPr>
              <a:t> oraz gmin sąsiednich – procedury finansowe</a:t>
            </a:r>
            <a:endParaRPr lang="pl-PL" sz="2000" dirty="0"/>
          </a:p>
        </p:txBody>
      </p:sp>
      <p:pic>
        <p:nvPicPr>
          <p:cNvPr id="5" name="Obraz 4" descr="INFRASTRUKTURA_I_SRODOWI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17232"/>
            <a:ext cx="1828800" cy="896937"/>
          </a:xfrm>
          <a:prstGeom prst="rect">
            <a:avLst/>
          </a:prstGeom>
          <a:noFill/>
        </p:spPr>
      </p:pic>
      <p:pic>
        <p:nvPicPr>
          <p:cNvPr id="6" name="Obraz 3" descr="UE+FS_L-k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805264"/>
            <a:ext cx="1714500" cy="62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6517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ks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Piksel.thmx</Template>
  <TotalTime>249</TotalTime>
  <Words>1664</Words>
  <Application>Microsoft Office PowerPoint</Application>
  <PresentationFormat>Pokaz na ekranie (4:3)</PresentationFormat>
  <Paragraphs>109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Piksel</vt:lpstr>
      <vt:lpstr>Zasady realizacji projektu</vt:lpstr>
      <vt:lpstr>Rekultywacja składowisk odpadów komunalnych na terenie ZMiGDP oraz gmin sąsiednich – zmiany w Porozumieniu</vt:lpstr>
      <vt:lpstr>Rekultywacja składowisk odpadów komunalnych na terenie ZMiGDP oraz gmin sąsiednich – zmiany w Porozumieniu</vt:lpstr>
      <vt:lpstr>Rekultywacja składowisk odpadów komunalnych na terenie ZMiGDP oraz gmin sąsiednich – zmiany w Porozumieniu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 – procedury finansowe</vt:lpstr>
      <vt:lpstr>Rekultywacja składowisk odpadów komunalnych na terenie ZMiGDP oraz gmin sąsiednich</vt:lpstr>
    </vt:vector>
  </TitlesOfParts>
  <Company>ic@parseta.org.pl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 Czerniec</dc:creator>
  <cp:lastModifiedBy>JS</cp:lastModifiedBy>
  <cp:revision>27</cp:revision>
  <dcterms:created xsi:type="dcterms:W3CDTF">2013-12-18T14:29:49Z</dcterms:created>
  <dcterms:modified xsi:type="dcterms:W3CDTF">2013-12-20T14:24:30Z</dcterms:modified>
</cp:coreProperties>
</file>